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56" r:id="rId2"/>
    <p:sldId id="417" r:id="rId3"/>
    <p:sldId id="418" r:id="rId4"/>
    <p:sldId id="419" r:id="rId5"/>
    <p:sldId id="421" r:id="rId6"/>
    <p:sldId id="411" r:id="rId7"/>
    <p:sldId id="423" r:id="rId8"/>
    <p:sldId id="425" r:id="rId9"/>
    <p:sldId id="412" r:id="rId10"/>
    <p:sldId id="413" r:id="rId11"/>
    <p:sldId id="414" r:id="rId12"/>
    <p:sldId id="401" r:id="rId13"/>
    <p:sldId id="402" r:id="rId14"/>
    <p:sldId id="403" r:id="rId15"/>
    <p:sldId id="426" r:id="rId16"/>
    <p:sldId id="422" r:id="rId17"/>
    <p:sldId id="404" r:id="rId18"/>
  </p:sldIdLst>
  <p:sldSz cx="9144000" cy="6858000" type="screen4x3"/>
  <p:notesSz cx="6811963" cy="99425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3" clrIdx="0"/>
  <p:cmAuthor id="1" name="Ronald  Keijzer" initials="RK" lastIdx="6"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5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284" autoAdjust="0"/>
  </p:normalViewPr>
  <p:slideViewPr>
    <p:cSldViewPr>
      <p:cViewPr varScale="1">
        <p:scale>
          <a:sx n="73" d="100"/>
          <a:sy n="73" d="100"/>
        </p:scale>
        <p:origin x="1482" y="5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851" cy="49712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8536" y="0"/>
            <a:ext cx="2951851" cy="497126"/>
          </a:xfrm>
          <a:prstGeom prst="rect">
            <a:avLst/>
          </a:prstGeom>
        </p:spPr>
        <p:txBody>
          <a:bodyPr vert="horz" lIns="91440" tIns="45720" rIns="91440" bIns="45720" rtlCol="0"/>
          <a:lstStyle>
            <a:lvl1pPr algn="r">
              <a:defRPr sz="1200"/>
            </a:lvl1pPr>
          </a:lstStyle>
          <a:p>
            <a:fld id="{280FE5BB-485B-469D-BC61-E71ED7505D46}" type="datetimeFigureOut">
              <a:rPr lang="en-US" smtClean="0"/>
              <a:t>1/11/2017</a:t>
            </a:fld>
            <a:endParaRPr lang="en-US"/>
          </a:p>
        </p:txBody>
      </p:sp>
      <p:sp>
        <p:nvSpPr>
          <p:cNvPr id="4" name="Footer Placeholder 3"/>
          <p:cNvSpPr>
            <a:spLocks noGrp="1"/>
          </p:cNvSpPr>
          <p:nvPr>
            <p:ph type="ftr" sz="quarter" idx="2"/>
          </p:nvPr>
        </p:nvSpPr>
        <p:spPr>
          <a:xfrm>
            <a:off x="0" y="9443662"/>
            <a:ext cx="2951851" cy="49712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8536" y="9443662"/>
            <a:ext cx="2951851" cy="497126"/>
          </a:xfrm>
          <a:prstGeom prst="rect">
            <a:avLst/>
          </a:prstGeom>
        </p:spPr>
        <p:txBody>
          <a:bodyPr vert="horz" lIns="91440" tIns="45720" rIns="91440" bIns="45720" rtlCol="0" anchor="b"/>
          <a:lstStyle>
            <a:lvl1pPr algn="r">
              <a:defRPr sz="1200"/>
            </a:lvl1pPr>
          </a:lstStyle>
          <a:p>
            <a:fld id="{766B9DD2-3EFE-464B-840D-4F987850883A}" type="slidenum">
              <a:rPr lang="en-US" smtClean="0"/>
              <a:t>‹nr.›</a:t>
            </a:fld>
            <a:endParaRPr lang="en-US"/>
          </a:p>
        </p:txBody>
      </p:sp>
    </p:spTree>
    <p:extLst>
      <p:ext uri="{BB962C8B-B14F-4D97-AF65-F5344CB8AC3E}">
        <p14:creationId xmlns:p14="http://schemas.microsoft.com/office/powerpoint/2010/main" val="38547811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9213" y="0"/>
            <a:ext cx="2951162" cy="496888"/>
          </a:xfrm>
          <a:prstGeom prst="rect">
            <a:avLst/>
          </a:prstGeom>
        </p:spPr>
        <p:txBody>
          <a:bodyPr vert="horz" lIns="91440" tIns="45720" rIns="91440" bIns="45720" rtlCol="0"/>
          <a:lstStyle>
            <a:lvl1pPr algn="r">
              <a:defRPr sz="1200"/>
            </a:lvl1pPr>
          </a:lstStyle>
          <a:p>
            <a:fld id="{EA974EFE-BB9D-4300-92CA-832D17553693}" type="datetimeFigureOut">
              <a:rPr lang="en-US" smtClean="0"/>
              <a:t>1/11/2017</a:t>
            </a:fld>
            <a:endParaRPr lang="en-US"/>
          </a:p>
        </p:txBody>
      </p:sp>
      <p:sp>
        <p:nvSpPr>
          <p:cNvPr id="4" name="Slide Image Placeholder 3"/>
          <p:cNvSpPr>
            <a:spLocks noGrp="1" noRot="1" noChangeAspect="1"/>
          </p:cNvSpPr>
          <p:nvPr>
            <p:ph type="sldImg" idx="2"/>
          </p:nvPr>
        </p:nvSpPr>
        <p:spPr>
          <a:xfrm>
            <a:off x="922338" y="746125"/>
            <a:ext cx="4967287" cy="3727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1038" y="4722813"/>
            <a:ext cx="5449887" cy="447357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44038"/>
            <a:ext cx="2951163" cy="4968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9213" y="9444038"/>
            <a:ext cx="2951162" cy="496887"/>
          </a:xfrm>
          <a:prstGeom prst="rect">
            <a:avLst/>
          </a:prstGeom>
        </p:spPr>
        <p:txBody>
          <a:bodyPr vert="horz" lIns="91440" tIns="45720" rIns="91440" bIns="45720" rtlCol="0" anchor="b"/>
          <a:lstStyle>
            <a:lvl1pPr algn="r">
              <a:defRPr sz="1200"/>
            </a:lvl1pPr>
          </a:lstStyle>
          <a:p>
            <a:fld id="{70FDBC64-E544-4E6D-A796-5BD7B90FE12A}" type="slidenum">
              <a:rPr lang="en-US" smtClean="0"/>
              <a:t>‹nr.›</a:t>
            </a:fld>
            <a:endParaRPr lang="en-US"/>
          </a:p>
        </p:txBody>
      </p:sp>
    </p:spTree>
    <p:extLst>
      <p:ext uri="{BB962C8B-B14F-4D97-AF65-F5344CB8AC3E}">
        <p14:creationId xmlns:p14="http://schemas.microsoft.com/office/powerpoint/2010/main" val="2588465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endParaRPr lang="nl-NL"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FDBC64-E544-4E6D-A796-5BD7B90FE12A}" type="slidenum">
              <a:rPr lang="en-US" smtClean="0"/>
              <a:t>1</a:t>
            </a:fld>
            <a:endParaRPr lang="en-US"/>
          </a:p>
        </p:txBody>
      </p:sp>
    </p:spTree>
    <p:extLst>
      <p:ext uri="{BB962C8B-B14F-4D97-AF65-F5344CB8AC3E}">
        <p14:creationId xmlns:p14="http://schemas.microsoft.com/office/powerpoint/2010/main" val="3059646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Licht de denkstappen op de drie niveaus toe:</a:t>
            </a:r>
          </a:p>
          <a:p>
            <a:r>
              <a:rPr lang="nl-NL" b="1" dirty="0" smtClean="0"/>
              <a:t>Context</a:t>
            </a:r>
            <a:r>
              <a:rPr lang="nl-NL" dirty="0" smtClean="0"/>
              <a:t>: de denkstap dat korting het bedrag is dat van het totale</a:t>
            </a:r>
            <a:r>
              <a:rPr lang="nl-NL" baseline="0" dirty="0" smtClean="0"/>
              <a:t> bedrag af gaat.</a:t>
            </a:r>
          </a:p>
          <a:p>
            <a:r>
              <a:rPr lang="nl-NL" b="1" baseline="0" dirty="0" smtClean="0"/>
              <a:t>Model</a:t>
            </a:r>
            <a:r>
              <a:rPr lang="nl-NL" baseline="0" dirty="0" smtClean="0"/>
              <a:t>: bedenken dat en hoe je deze som </a:t>
            </a:r>
            <a:r>
              <a:rPr lang="nl-NL" baseline="0" dirty="0" err="1" smtClean="0"/>
              <a:t>mbv</a:t>
            </a:r>
            <a:r>
              <a:rPr lang="nl-NL" baseline="0" dirty="0" smtClean="0"/>
              <a:t> een </a:t>
            </a:r>
            <a:r>
              <a:rPr lang="nl-NL" u="sng" baseline="0" dirty="0" smtClean="0"/>
              <a:t>verhoudingstabel</a:t>
            </a:r>
            <a:r>
              <a:rPr lang="nl-NL" baseline="0" dirty="0" smtClean="0"/>
              <a:t> kunt uitrekenen.</a:t>
            </a:r>
          </a:p>
          <a:p>
            <a:r>
              <a:rPr lang="nl-NL" b="1" baseline="0" dirty="0" smtClean="0"/>
              <a:t>Formeel</a:t>
            </a:r>
            <a:r>
              <a:rPr lang="nl-NL" baseline="0" dirty="0" smtClean="0"/>
              <a:t>: bijvoorbeeld de stap van 10% naar 20%: 2 x 30.</a:t>
            </a:r>
            <a:endParaRPr lang="nl-NL" dirty="0" smtClean="0"/>
          </a:p>
          <a:p>
            <a:endParaRPr lang="nl-NL" dirty="0" smtClean="0"/>
          </a:p>
          <a:p>
            <a:r>
              <a:rPr lang="nl-NL" dirty="0" smtClean="0"/>
              <a:t>Maak expliciet: als we de denkstappen weten, kunnen we ook vaststellen welke taal daar eigenlijk voor nodig is.</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10</a:t>
            </a:fld>
            <a:endParaRPr lang="en-US"/>
          </a:p>
        </p:txBody>
      </p:sp>
    </p:spTree>
    <p:extLst>
      <p:ext uri="{BB962C8B-B14F-4D97-AF65-F5344CB8AC3E}">
        <p14:creationId xmlns:p14="http://schemas.microsoft.com/office/powerpoint/2010/main" val="21916231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Als</a:t>
            </a:r>
            <a:r>
              <a:rPr lang="nl-NL" baseline="0" dirty="0" smtClean="0"/>
              <a:t> we de denkstappen hebben uitgeschreven (of: geïdentificeerd), kunnen we ook vaststellen welke taal ervoor nodig is om de denkstappen bij deze opgave te maken. Vorige keer hebben we het gehad over drie typen taal: dagelijkse taal, schooltaal en vaktaal. In deze opgave komen de volgende woorden voor: [..]. Ook zijn er formuleringen die een leerling moet kennen om bepaalde stappen in het denken te kunnen maken en verwoorden: [..]. </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11</a:t>
            </a:fld>
            <a:endParaRPr lang="en-US"/>
          </a:p>
        </p:txBody>
      </p:sp>
    </p:spTree>
    <p:extLst>
      <p:ext uri="{BB962C8B-B14F-4D97-AF65-F5344CB8AC3E}">
        <p14:creationId xmlns:p14="http://schemas.microsoft.com/office/powerpoint/2010/main" val="41599781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Deel de handout uit: “Handout denkstappen schattend rekenen.” Vraag cursisten nu om individueel na te denken over de (precieze) denkstappen die een leerling moet/kan</a:t>
            </a:r>
            <a:r>
              <a:rPr lang="nl-NL" baseline="0" dirty="0" smtClean="0"/>
              <a:t> maken om tot de oplossing te komen van het schattend rekenen-probleem op de handout. Cursisten wisselen daarna eerst in tweetallen uit. Stuur zo nodig bij: het is van belang dat ze bij deze opdrachten in de hoofden van de leerlingen kruipen, en niet vanuit procedures formuleren. Laat in de plenaire nabespreking een paar verschillende varianten voorlezen en bespreek de verschillen. </a:t>
            </a:r>
            <a:r>
              <a:rPr lang="nl-NL" b="1" baseline="0" dirty="0" smtClean="0"/>
              <a:t>Beperk de nabespreking </a:t>
            </a:r>
            <a:r>
              <a:rPr lang="nl-NL" b="1" baseline="0" smtClean="0"/>
              <a:t>t/m dia </a:t>
            </a:r>
            <a:r>
              <a:rPr lang="nl-NL" b="1" baseline="0" dirty="0" smtClean="0"/>
              <a:t>13 tot de denkstappen, en stel de bespreking van de taal nog even uit. </a:t>
            </a:r>
            <a:endParaRPr lang="nl-NL" b="1" dirty="0"/>
          </a:p>
        </p:txBody>
      </p:sp>
      <p:sp>
        <p:nvSpPr>
          <p:cNvPr id="4" name="Slide Number Placeholder 3"/>
          <p:cNvSpPr>
            <a:spLocks noGrp="1"/>
          </p:cNvSpPr>
          <p:nvPr>
            <p:ph type="sldNum" sz="quarter" idx="10"/>
          </p:nvPr>
        </p:nvSpPr>
        <p:spPr/>
        <p:txBody>
          <a:bodyPr/>
          <a:lstStyle/>
          <a:p>
            <a:fld id="{70FDBC64-E544-4E6D-A796-5BD7B90FE12A}" type="slidenum">
              <a:rPr lang="en-US" smtClean="0"/>
              <a:t>12</a:t>
            </a:fld>
            <a:endParaRPr lang="en-US"/>
          </a:p>
        </p:txBody>
      </p:sp>
    </p:spTree>
    <p:extLst>
      <p:ext uri="{BB962C8B-B14F-4D97-AF65-F5344CB8AC3E}">
        <p14:creationId xmlns:p14="http://schemas.microsoft.com/office/powerpoint/2010/main" val="2772745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solidFill>
                  <a:srgbClr val="FF0000"/>
                </a:solidFill>
              </a:rPr>
              <a:t>In deze opgave vindt er eerst</a:t>
            </a:r>
            <a:r>
              <a:rPr lang="nl-NL" baseline="0" dirty="0" smtClean="0">
                <a:solidFill>
                  <a:srgbClr val="FF0000"/>
                </a:solidFill>
              </a:rPr>
              <a:t> een verkenning van de context plaats. Dat leidt tot het bedenken dat hier in het algemeen met een afgerond getal wordt gewerkt. De volgende denkstap richt zich op het afronden zelf. Voor veel leerlingen is duidelijk dat je dat doet door de laatste twee decimalen weg te laten. Dat is daarmee een denkstap op formeel niveau. Dat geldt ook voor het formele rekenen. De denkstap is: als ik het bedrag voor één kilo een keer en nog een halve maal doe, dan kan ik uitrekenen hoeveel ik moet betalen. De volgende denkstap is terug naar de het contextniveau, namelijk wat betekent het antwoord in de gegeven context of ‘wat betekent het nu wat ik uitgerekend heb?’ en ‘klopt het getal wel een beetje?’</a:t>
            </a:r>
          </a:p>
          <a:p>
            <a:r>
              <a:rPr lang="nl-NL" baseline="0" dirty="0" smtClean="0">
                <a:solidFill>
                  <a:srgbClr val="FF0000"/>
                </a:solidFill>
              </a:rPr>
              <a:t>Bedenk dat hier het modelniveau waarschijnlijk niet naar voren komt. Dat heeft te maken met de aard van het schattend rekenen. Daarbij wordt gerekend met afgeronde getallen, op een manier die de context toelaat en zodanig dat de overstap naar formeel rekenen gedaan kan worden, zonder modelmatige of schematische ondersteuning.</a:t>
            </a:r>
            <a:endParaRPr lang="nl-NL" dirty="0" smtClean="0">
              <a:solidFill>
                <a:srgbClr val="FF0000"/>
              </a:solidFill>
            </a:endParaRPr>
          </a:p>
        </p:txBody>
      </p:sp>
      <p:sp>
        <p:nvSpPr>
          <p:cNvPr id="4" name="Slide Number Placeholder 3"/>
          <p:cNvSpPr>
            <a:spLocks noGrp="1"/>
          </p:cNvSpPr>
          <p:nvPr>
            <p:ph type="sldNum" sz="quarter" idx="10"/>
          </p:nvPr>
        </p:nvSpPr>
        <p:spPr/>
        <p:txBody>
          <a:bodyPr/>
          <a:lstStyle/>
          <a:p>
            <a:fld id="{70FDBC64-E544-4E6D-A796-5BD7B90FE12A}" type="slidenum">
              <a:rPr lang="en-US" smtClean="0"/>
              <a:t>13</a:t>
            </a:fld>
            <a:endParaRPr lang="en-US"/>
          </a:p>
        </p:txBody>
      </p:sp>
    </p:spTree>
    <p:extLst>
      <p:ext uri="{BB962C8B-B14F-4D97-AF65-F5344CB8AC3E}">
        <p14:creationId xmlns:p14="http://schemas.microsoft.com/office/powerpoint/2010/main" val="107742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Vraag</a:t>
            </a:r>
            <a:r>
              <a:rPr lang="nl-NL" baseline="0" dirty="0" smtClean="0"/>
              <a:t> in de plenaire bespreking ook welke typen taal de cursisten hebben opgeschreven op de handout. Vraag ook wie wel eens op deze manier rekenopgaven voorbereidt in de eigen lespraktijk.</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14</a:t>
            </a:fld>
            <a:endParaRPr lang="en-US"/>
          </a:p>
        </p:txBody>
      </p:sp>
    </p:spTree>
    <p:extLst>
      <p:ext uri="{BB962C8B-B14F-4D97-AF65-F5344CB8AC3E}">
        <p14:creationId xmlns:p14="http://schemas.microsoft.com/office/powerpoint/2010/main" val="37441310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Deel</a:t>
            </a:r>
            <a:r>
              <a:rPr lang="nl-NL" baseline="0" dirty="0" smtClean="0"/>
              <a:t> de handout “Interactie schattend rekenen” uit en vraag de deelnemers om het interactiefragment te lezen rond hetzelfde rekenprobleem als waarvan ze net de denkstappen hebben uitgeschreven. De deelnemers wisselen eerst in tweetallen uit: wat gaat hier mis? Bespreek vervolgens plenair welke kansen voor interactie de leekracht laat liggen:</a:t>
            </a:r>
          </a:p>
          <a:p>
            <a:pPr marL="171450" indent="-171450">
              <a:buFont typeface="Arial" panose="020B0604020202020204" pitchFamily="34" charset="0"/>
              <a:buChar char="•"/>
            </a:pPr>
            <a:r>
              <a:rPr lang="nl-NL" baseline="0" dirty="0" smtClean="0"/>
              <a:t>Hoe kan hij leerlingen meer aan het woord laten?</a:t>
            </a:r>
          </a:p>
          <a:p>
            <a:pPr marL="171450" indent="-171450">
              <a:buFont typeface="Arial" panose="020B0604020202020204" pitchFamily="34" charset="0"/>
              <a:buChar char="•"/>
            </a:pPr>
            <a:r>
              <a:rPr lang="nl-NL" baseline="0" dirty="0" smtClean="0"/>
              <a:t>Hoe kan hij ze helpen om zelf de denkstappen te maken?</a:t>
            </a:r>
          </a:p>
          <a:p>
            <a:pPr marL="171450" indent="-171450">
              <a:buFont typeface="Arial" panose="020B0604020202020204" pitchFamily="34" charset="0"/>
              <a:buChar char="•"/>
            </a:pPr>
            <a:r>
              <a:rPr lang="nl-NL" baseline="0" dirty="0" smtClean="0"/>
              <a:t>Welke vragen zou hij kunnen stellen?</a:t>
            </a:r>
          </a:p>
          <a:p>
            <a:pPr marL="171450" indent="-171450">
              <a:buFont typeface="Arial" panose="020B0604020202020204" pitchFamily="34" charset="0"/>
              <a:buChar char="•"/>
            </a:pPr>
            <a:r>
              <a:rPr lang="nl-NL" baseline="0" dirty="0" smtClean="0"/>
              <a:t>Etc</a:t>
            </a:r>
          </a:p>
          <a:p>
            <a:pPr marL="0" indent="0">
              <a:buFont typeface="Arial" panose="020B0604020202020204" pitchFamily="34" charset="0"/>
              <a:buNone/>
            </a:pP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15</a:t>
            </a:fld>
            <a:endParaRPr lang="en-US"/>
          </a:p>
        </p:txBody>
      </p:sp>
    </p:spTree>
    <p:extLst>
      <p:ext uri="{BB962C8B-B14F-4D97-AF65-F5344CB8AC3E}">
        <p14:creationId xmlns:p14="http://schemas.microsoft.com/office/powerpoint/2010/main" val="1499085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Leg de leerkrachten de vragen over het interactieklimaat in de klas één</a:t>
            </a:r>
            <a:r>
              <a:rPr lang="nl-NL" baseline="0" dirty="0" smtClean="0"/>
              <a:t> voor één voor. Laat ze hierover nadenken en wissel plenair uit. Het is de bedoeling dat leerkrachten zich ervan bewust worden dat zij zelf mogelijk kansen voor (rijke) interactie en voor taalbevordering in de reken-wiskundeles laten liggen. </a:t>
            </a:r>
            <a:endParaRPr lang="nl-NL" dirty="0" smtClean="0"/>
          </a:p>
          <a:p>
            <a:endParaRPr lang="nl-NL" dirty="0" smtClean="0"/>
          </a:p>
        </p:txBody>
      </p:sp>
      <p:sp>
        <p:nvSpPr>
          <p:cNvPr id="4" name="Slide Number Placeholder 3"/>
          <p:cNvSpPr>
            <a:spLocks noGrp="1"/>
          </p:cNvSpPr>
          <p:nvPr>
            <p:ph type="sldNum" sz="quarter" idx="10"/>
          </p:nvPr>
        </p:nvSpPr>
        <p:spPr/>
        <p:txBody>
          <a:bodyPr/>
          <a:lstStyle/>
          <a:p>
            <a:fld id="{70FDBC64-E544-4E6D-A796-5BD7B90FE12A}" type="slidenum">
              <a:rPr lang="en-US" smtClean="0"/>
              <a:t>16</a:t>
            </a:fld>
            <a:endParaRPr lang="en-US"/>
          </a:p>
        </p:txBody>
      </p:sp>
    </p:spTree>
    <p:extLst>
      <p:ext uri="{BB962C8B-B14F-4D97-AF65-F5344CB8AC3E}">
        <p14:creationId xmlns:p14="http://schemas.microsoft.com/office/powerpoint/2010/main" val="2039115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0FDBC64-E544-4E6D-A796-5BD7B90FE12A}" type="slidenum">
              <a:rPr lang="en-US" smtClean="0"/>
              <a:t>2</a:t>
            </a:fld>
            <a:endParaRPr lang="en-US"/>
          </a:p>
        </p:txBody>
      </p:sp>
    </p:spTree>
    <p:extLst>
      <p:ext uri="{BB962C8B-B14F-4D97-AF65-F5344CB8AC3E}">
        <p14:creationId xmlns:p14="http://schemas.microsoft.com/office/powerpoint/2010/main" val="2460587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sz="1200" b="0" i="0" u="none" strike="noStrike" kern="1200" baseline="0" dirty="0" smtClean="0">
                <a:solidFill>
                  <a:schemeClr val="tx1"/>
                </a:solidFill>
                <a:latin typeface="+mn-lt"/>
                <a:ea typeface="+mn-ea"/>
                <a:cs typeface="+mn-cs"/>
              </a:rPr>
              <a:t>Bespreek het programma: het eerste deel van de bijeenkomst staat in het teken van de huiswerkopdrachten, daarna staan denkstappen bij rekenen-wiskunde centraal. </a:t>
            </a:r>
          </a:p>
          <a:p>
            <a:endParaRPr lang="en-US" dirty="0"/>
          </a:p>
        </p:txBody>
      </p:sp>
      <p:sp>
        <p:nvSpPr>
          <p:cNvPr id="4" name="Slide Number Placeholder 3"/>
          <p:cNvSpPr>
            <a:spLocks noGrp="1"/>
          </p:cNvSpPr>
          <p:nvPr>
            <p:ph type="sldNum" sz="quarter" idx="10"/>
          </p:nvPr>
        </p:nvSpPr>
        <p:spPr/>
        <p:txBody>
          <a:bodyPr/>
          <a:lstStyle/>
          <a:p>
            <a:fld id="{70FDBC64-E544-4E6D-A796-5BD7B90FE12A}" type="slidenum">
              <a:rPr lang="en-US" smtClean="0"/>
              <a:t>3</a:t>
            </a:fld>
            <a:endParaRPr lang="en-US"/>
          </a:p>
        </p:txBody>
      </p:sp>
    </p:spTree>
    <p:extLst>
      <p:ext uri="{BB962C8B-B14F-4D97-AF65-F5344CB8AC3E}">
        <p14:creationId xmlns:p14="http://schemas.microsoft.com/office/powerpoint/2010/main" val="4170623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smtClean="0">
                <a:solidFill>
                  <a:schemeClr val="tx1"/>
                </a:solidFill>
                <a:effectLst/>
                <a:latin typeface="+mn-lt"/>
                <a:ea typeface="+mn-ea"/>
                <a:cs typeface="+mn-cs"/>
              </a:rPr>
              <a:t>Terugblik op</a:t>
            </a:r>
            <a:r>
              <a:rPr lang="nl-NL" sz="1200" kern="1200" baseline="0" dirty="0" smtClean="0">
                <a:solidFill>
                  <a:schemeClr val="tx1"/>
                </a:solidFill>
                <a:effectLst/>
                <a:latin typeface="+mn-lt"/>
                <a:ea typeface="+mn-ea"/>
                <a:cs typeface="+mn-cs"/>
              </a:rPr>
              <a:t> huiswerkopdracht aan de hand van het </a:t>
            </a:r>
            <a:r>
              <a:rPr lang="nl-NL" sz="1200" kern="1200" dirty="0" smtClean="0">
                <a:solidFill>
                  <a:schemeClr val="tx1"/>
                </a:solidFill>
                <a:effectLst/>
                <a:latin typeface="+mn-lt"/>
                <a:ea typeface="+mn-ea"/>
                <a:cs typeface="+mn-cs"/>
              </a:rPr>
              <a:t>observatieformat (dat deelnemers</a:t>
            </a:r>
            <a:r>
              <a:rPr lang="nl-NL" sz="1200" kern="1200" baseline="0" dirty="0" smtClean="0">
                <a:solidFill>
                  <a:schemeClr val="tx1"/>
                </a:solidFill>
                <a:effectLst/>
                <a:latin typeface="+mn-lt"/>
                <a:ea typeface="+mn-ea"/>
                <a:cs typeface="+mn-cs"/>
              </a:rPr>
              <a:t> hebben meegenomen naar de bijeenkomst). Verdeel de</a:t>
            </a:r>
            <a:r>
              <a:rPr lang="nl-NL" sz="1200" kern="1200" dirty="0" smtClean="0">
                <a:solidFill>
                  <a:schemeClr val="tx1"/>
                </a:solidFill>
                <a:effectLst/>
                <a:latin typeface="+mn-lt"/>
                <a:ea typeface="+mn-ea"/>
                <a:cs typeface="+mn-cs"/>
              </a:rPr>
              <a:t> groep in drie groepjes van maximaal vier mensen. Elk groepje neemt 1 van de 3 blokjes op het format voor zijn rekening (drie blokken is waarschijnlijk te veel). Daarover wisselen ze uit met elkaar. Elk groepje rapporteert aan de grote groep namens het groepje over dat specifieke blokje (bijvoorbeeld “de eigen bewustwording”, blokje drie). De anderen in de grote groep vullen alleen aan als het meerwaarde heeft voor de groep. In totaal duurt dit onderdeel dan maximaal</a:t>
            </a:r>
            <a:r>
              <a:rPr lang="nl-NL" sz="1200" kern="1200" baseline="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20 minuten.</a:t>
            </a:r>
          </a:p>
          <a:p>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4</a:t>
            </a:fld>
            <a:endParaRPr lang="en-US"/>
          </a:p>
        </p:txBody>
      </p:sp>
    </p:spTree>
    <p:extLst>
      <p:ext uri="{BB962C8B-B14F-4D97-AF65-F5344CB8AC3E}">
        <p14:creationId xmlns:p14="http://schemas.microsoft.com/office/powerpoint/2010/main" val="2729675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In de nascholing zal ook worden stilgestaan bij de gelezen artikelen door erop te</a:t>
            </a:r>
            <a:r>
              <a:rPr lang="nl-NL" baseline="0" dirty="0" smtClean="0"/>
              <a:t> reflecteren (dit is immers een belangrijke voorwaarde voor het invoeren van innovatieve onderwijspraktijken). Belangrijk is dat de deelnemers de inhoud van de gelezen stukken zoveel mogelijk kunnen relateren aan de eigen lespraktijk. </a:t>
            </a:r>
          </a:p>
          <a:p>
            <a:r>
              <a:rPr lang="nl-NL" baseline="0" dirty="0" smtClean="0"/>
              <a:t>Sta stil bij vraag 1: waar ga je zelf mee aan de slag? Breng zo nodig wat inhoudelijke elementen uit het artikel terug in herinnering. Vraag door: welke voornemens heb je nu, na het lezen van het artikel? Waar kun je niet direct mee aan de slag? Waarom niet? Etc.</a:t>
            </a:r>
          </a:p>
          <a:p>
            <a:r>
              <a:rPr lang="nl-NL" baseline="0" dirty="0" smtClean="0"/>
              <a:t>Sta stil bij vraag 2: het zou mooi zijn als de deelnemers de inhoud van de nascholing ook bij collega’s onder de aandacht brengen, zodat de cursus beter “landt” in de school. </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5</a:t>
            </a:fld>
            <a:endParaRPr lang="en-US"/>
          </a:p>
        </p:txBody>
      </p:sp>
    </p:spTree>
    <p:extLst>
      <p:ext uri="{BB962C8B-B14F-4D97-AF65-F5344CB8AC3E}">
        <p14:creationId xmlns:p14="http://schemas.microsoft.com/office/powerpoint/2010/main" val="739533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Zeg: laten we beginnen vanuit een</a:t>
            </a:r>
            <a:r>
              <a:rPr lang="nl-NL" baseline="0" dirty="0" smtClean="0"/>
              <a:t> rekenopgave. </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6</a:t>
            </a:fld>
            <a:endParaRPr lang="en-US"/>
          </a:p>
        </p:txBody>
      </p:sp>
    </p:spTree>
    <p:extLst>
      <p:ext uri="{BB962C8B-B14F-4D97-AF65-F5344CB8AC3E}">
        <p14:creationId xmlns:p14="http://schemas.microsoft.com/office/powerpoint/2010/main" val="3387466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Ter</a:t>
            </a:r>
            <a:r>
              <a:rPr lang="en-US" dirty="0" smtClean="0"/>
              <a:t> </a:t>
            </a:r>
            <a:r>
              <a:rPr lang="en-US" dirty="0" err="1" smtClean="0"/>
              <a:t>introductie</a:t>
            </a:r>
            <a:r>
              <a:rPr lang="en-US" baseline="0" dirty="0" smtClean="0"/>
              <a:t> </a:t>
            </a:r>
            <a:r>
              <a:rPr lang="en-US" baseline="0" dirty="0" err="1" smtClean="0"/>
              <a:t>dit</a:t>
            </a:r>
            <a:r>
              <a:rPr lang="en-US" baseline="0" dirty="0" smtClean="0"/>
              <a:t> </a:t>
            </a:r>
            <a:r>
              <a:rPr lang="en-US" baseline="0" dirty="0" err="1" smtClean="0"/>
              <a:t>filmpje</a:t>
            </a:r>
            <a:r>
              <a:rPr lang="en-US" baseline="0" dirty="0" smtClean="0"/>
              <a:t> </a:t>
            </a:r>
            <a:r>
              <a:rPr lang="en-US" baseline="0" dirty="0" err="1" smtClean="0"/>
              <a:t>laten</a:t>
            </a:r>
            <a:r>
              <a:rPr lang="en-US" baseline="0" dirty="0" smtClean="0"/>
              <a:t> </a:t>
            </a:r>
            <a:r>
              <a:rPr lang="en-US" baseline="0" dirty="0" err="1" smtClean="0"/>
              <a:t>zien</a:t>
            </a:r>
            <a:r>
              <a:rPr lang="en-US" baseline="0" dirty="0" smtClean="0"/>
              <a:t>. (In de </a:t>
            </a:r>
            <a:r>
              <a:rPr lang="en-US" baseline="0" dirty="0" err="1" smtClean="0"/>
              <a:t>volgende</a:t>
            </a:r>
            <a:r>
              <a:rPr lang="en-US" baseline="0" dirty="0" smtClean="0"/>
              <a:t> </a:t>
            </a:r>
            <a:r>
              <a:rPr lang="en-US" baseline="0" dirty="0" err="1" smtClean="0"/>
              <a:t>nascholingsbijeenkomst</a:t>
            </a:r>
            <a:r>
              <a:rPr lang="en-US" baseline="0" dirty="0" smtClean="0"/>
              <a:t> </a:t>
            </a:r>
            <a:r>
              <a:rPr lang="en-US" baseline="0" dirty="0" err="1" smtClean="0"/>
              <a:t>komt</a:t>
            </a:r>
            <a:r>
              <a:rPr lang="en-US" baseline="0" dirty="0" smtClean="0"/>
              <a:t> </a:t>
            </a:r>
            <a:r>
              <a:rPr lang="en-US" baseline="0" dirty="0" err="1" smtClean="0"/>
              <a:t>dit</a:t>
            </a:r>
            <a:r>
              <a:rPr lang="en-US" baseline="0" dirty="0" smtClean="0"/>
              <a:t> fragment </a:t>
            </a:r>
            <a:r>
              <a:rPr lang="en-US" baseline="0" dirty="0" err="1" smtClean="0"/>
              <a:t>weer</a:t>
            </a:r>
            <a:r>
              <a:rPr lang="en-US" baseline="0" dirty="0" smtClean="0"/>
              <a:t> </a:t>
            </a:r>
            <a:r>
              <a:rPr lang="en-US" baseline="0" dirty="0" err="1" smtClean="0"/>
              <a:t>aan</a:t>
            </a:r>
            <a:r>
              <a:rPr lang="en-US" baseline="0" dirty="0" smtClean="0"/>
              <a:t> bod, maar </a:t>
            </a:r>
            <a:r>
              <a:rPr lang="en-US" baseline="0" dirty="0" err="1" smtClean="0"/>
              <a:t>dan</a:t>
            </a:r>
            <a:r>
              <a:rPr lang="en-US" baseline="0" dirty="0" smtClean="0"/>
              <a:t> </a:t>
            </a:r>
            <a:r>
              <a:rPr lang="en-US" baseline="0" dirty="0" err="1" smtClean="0"/>
              <a:t>gericht</a:t>
            </a:r>
            <a:r>
              <a:rPr lang="en-US" baseline="0" dirty="0" smtClean="0"/>
              <a:t> op de </a:t>
            </a:r>
            <a:r>
              <a:rPr lang="en-US" i="1" baseline="0" dirty="0" smtClean="0"/>
              <a:t>scaffolding</a:t>
            </a:r>
            <a:r>
              <a:rPr lang="en-US" baseline="0" dirty="0" smtClean="0"/>
              <a:t>-</a:t>
            </a:r>
            <a:r>
              <a:rPr lang="en-US" baseline="0" dirty="0" err="1" smtClean="0"/>
              <a:t>strategiën</a:t>
            </a:r>
            <a:r>
              <a:rPr lang="en-US" baseline="0" dirty="0" smtClean="0"/>
              <a:t>.) Het is de </a:t>
            </a:r>
            <a:r>
              <a:rPr lang="en-US" baseline="0" dirty="0" err="1" smtClean="0"/>
              <a:t>bedoeling</a:t>
            </a:r>
            <a:r>
              <a:rPr lang="en-US" baseline="0" dirty="0" smtClean="0"/>
              <a:t> </a:t>
            </a:r>
            <a:r>
              <a:rPr lang="en-US" baseline="0" dirty="0" err="1" smtClean="0"/>
              <a:t>om</a:t>
            </a:r>
            <a:r>
              <a:rPr lang="en-US" baseline="0" dirty="0" smtClean="0"/>
              <a:t> </a:t>
            </a:r>
            <a:r>
              <a:rPr lang="en-US" baseline="0" dirty="0" err="1" smtClean="0"/>
              <a:t>nav</a:t>
            </a:r>
            <a:r>
              <a:rPr lang="en-US" baseline="0" dirty="0" smtClean="0"/>
              <a:t> </a:t>
            </a:r>
            <a:r>
              <a:rPr lang="en-US" baseline="0" dirty="0" err="1" smtClean="0"/>
              <a:t>dit</a:t>
            </a:r>
            <a:r>
              <a:rPr lang="en-US" baseline="0" dirty="0" smtClean="0"/>
              <a:t> fragment met de </a:t>
            </a:r>
            <a:r>
              <a:rPr lang="en-US" baseline="0" dirty="0" err="1" smtClean="0"/>
              <a:t>deelnemers</a:t>
            </a:r>
            <a:r>
              <a:rPr lang="en-US" baseline="0" dirty="0" smtClean="0"/>
              <a:t> in </a:t>
            </a:r>
            <a:r>
              <a:rPr lang="en-US" baseline="0" dirty="0" err="1" smtClean="0"/>
              <a:t>gesprek</a:t>
            </a:r>
            <a:r>
              <a:rPr lang="en-US" baseline="0" dirty="0" smtClean="0"/>
              <a:t> </a:t>
            </a:r>
            <a:r>
              <a:rPr lang="en-US" baseline="0" dirty="0" err="1" smtClean="0"/>
              <a:t>te</a:t>
            </a:r>
            <a:r>
              <a:rPr lang="en-US" baseline="0" dirty="0" smtClean="0"/>
              <a:t> </a:t>
            </a:r>
            <a:r>
              <a:rPr lang="en-US" baseline="0" dirty="0" err="1" smtClean="0"/>
              <a:t>gaan</a:t>
            </a:r>
            <a:r>
              <a:rPr lang="en-US" baseline="0" dirty="0" smtClean="0"/>
              <a:t> over:</a:t>
            </a:r>
          </a:p>
          <a:p>
            <a:pPr marL="171450" indent="-171450">
              <a:buFont typeface="Arial" pitchFamily="34" charset="0"/>
              <a:buChar char="•"/>
            </a:pPr>
            <a:r>
              <a:rPr lang="en-US" baseline="0" dirty="0" smtClean="0"/>
              <a:t>De </a:t>
            </a:r>
            <a:r>
              <a:rPr lang="en-US" baseline="0" dirty="0" err="1" smtClean="0"/>
              <a:t>rol</a:t>
            </a:r>
            <a:r>
              <a:rPr lang="en-US" baseline="0" dirty="0" smtClean="0"/>
              <a:t> van </a:t>
            </a:r>
            <a:r>
              <a:rPr lang="en-US" baseline="0" dirty="0" err="1" smtClean="0"/>
              <a:t>taal</a:t>
            </a:r>
            <a:r>
              <a:rPr lang="en-US" baseline="0" dirty="0" smtClean="0"/>
              <a:t> </a:t>
            </a:r>
            <a:r>
              <a:rPr lang="en-US" baseline="0" dirty="0" err="1" smtClean="0"/>
              <a:t>bij</a:t>
            </a:r>
            <a:r>
              <a:rPr lang="en-US" baseline="0" dirty="0" smtClean="0"/>
              <a:t> </a:t>
            </a:r>
            <a:r>
              <a:rPr lang="en-US" baseline="0" dirty="0" err="1" smtClean="0"/>
              <a:t>rekenen-wiskunde</a:t>
            </a:r>
            <a:r>
              <a:rPr lang="en-US" baseline="0" dirty="0" smtClean="0"/>
              <a:t> (</a:t>
            </a:r>
            <a:r>
              <a:rPr lang="en-US" baseline="0" dirty="0" err="1" smtClean="0"/>
              <a:t>verwoorden</a:t>
            </a:r>
            <a:r>
              <a:rPr lang="en-US" baseline="0" dirty="0" smtClean="0"/>
              <a:t> van </a:t>
            </a:r>
            <a:r>
              <a:rPr lang="en-US" baseline="0" dirty="0" err="1" smtClean="0"/>
              <a:t>denkwijzen</a:t>
            </a:r>
            <a:r>
              <a:rPr lang="en-US" baseline="0" dirty="0" smtClean="0"/>
              <a:t>/</a:t>
            </a:r>
            <a:r>
              <a:rPr lang="en-US" baseline="0" dirty="0" err="1" smtClean="0"/>
              <a:t>strategieën</a:t>
            </a:r>
            <a:r>
              <a:rPr lang="en-US" baseline="0" dirty="0" smtClean="0"/>
              <a:t>, </a:t>
            </a:r>
            <a:r>
              <a:rPr lang="en-US" baseline="0" dirty="0" err="1" smtClean="0"/>
              <a:t>vragen</a:t>
            </a:r>
            <a:r>
              <a:rPr lang="en-US" baseline="0" dirty="0" smtClean="0"/>
              <a:t> </a:t>
            </a:r>
            <a:r>
              <a:rPr lang="en-US" baseline="0" dirty="0" err="1" smtClean="0"/>
              <a:t>stellen</a:t>
            </a:r>
            <a:r>
              <a:rPr lang="en-US" baseline="0" dirty="0" smtClean="0"/>
              <a:t>, </a:t>
            </a:r>
            <a:r>
              <a:rPr lang="en-US" baseline="0" dirty="0" err="1" smtClean="0"/>
              <a:t>antwoorden</a:t>
            </a:r>
            <a:r>
              <a:rPr lang="en-US" baseline="0" dirty="0" smtClean="0"/>
              <a:t> </a:t>
            </a:r>
            <a:r>
              <a:rPr lang="en-US" baseline="0" dirty="0" err="1" smtClean="0"/>
              <a:t>geven</a:t>
            </a:r>
            <a:r>
              <a:rPr lang="en-US" baseline="0" dirty="0" smtClean="0"/>
              <a:t>, de “</a:t>
            </a:r>
            <a:r>
              <a:rPr lang="en-US" baseline="0" dirty="0" err="1" smtClean="0"/>
              <a:t>taal</a:t>
            </a:r>
            <a:r>
              <a:rPr lang="en-US" baseline="0" dirty="0" smtClean="0"/>
              <a:t> van het </a:t>
            </a:r>
            <a:r>
              <a:rPr lang="en-US" baseline="0" dirty="0" err="1" smtClean="0"/>
              <a:t>vak</a:t>
            </a:r>
            <a:r>
              <a:rPr lang="en-US" baseline="0" dirty="0" smtClean="0"/>
              <a:t>” </a:t>
            </a:r>
            <a:r>
              <a:rPr lang="en-US" baseline="0" dirty="0" err="1" smtClean="0"/>
              <a:t>leren</a:t>
            </a:r>
            <a:r>
              <a:rPr lang="en-US" baseline="0" dirty="0" smtClean="0"/>
              <a:t>; </a:t>
            </a:r>
            <a:r>
              <a:rPr lang="en-US" baseline="0" dirty="0" err="1" smtClean="0"/>
              <a:t>gezamenlijk</a:t>
            </a:r>
            <a:r>
              <a:rPr lang="en-US" baseline="0" dirty="0" smtClean="0"/>
              <a:t> </a:t>
            </a:r>
            <a:r>
              <a:rPr lang="en-US" baseline="0" dirty="0" err="1" smtClean="0"/>
              <a:t>nadenken</a:t>
            </a:r>
            <a:r>
              <a:rPr lang="en-US" baseline="0" dirty="0" smtClean="0"/>
              <a:t> </a:t>
            </a:r>
            <a:r>
              <a:rPr lang="en-US" baseline="0" dirty="0" err="1" smtClean="0"/>
              <a:t>etc</a:t>
            </a:r>
            <a:r>
              <a:rPr lang="en-US" baseline="0" dirty="0" smtClean="0"/>
              <a:t>)</a:t>
            </a:r>
          </a:p>
          <a:p>
            <a:pPr marL="171450" indent="-171450">
              <a:buFont typeface="Arial" pitchFamily="34" charset="0"/>
              <a:buChar char="•"/>
            </a:pPr>
            <a:r>
              <a:rPr lang="en-US" baseline="0" dirty="0" smtClean="0"/>
              <a:t>Het </a:t>
            </a:r>
            <a:r>
              <a:rPr lang="en-US" baseline="0" dirty="0" err="1" smtClean="0"/>
              <a:t>denken</a:t>
            </a:r>
            <a:r>
              <a:rPr lang="en-US" baseline="0" dirty="0" smtClean="0"/>
              <a:t> van </a:t>
            </a:r>
            <a:r>
              <a:rPr lang="en-US" baseline="0" dirty="0" err="1" smtClean="0"/>
              <a:t>leerlingen</a:t>
            </a:r>
            <a:r>
              <a:rPr lang="en-US" baseline="0" dirty="0" smtClean="0"/>
              <a:t>: </a:t>
            </a:r>
            <a:r>
              <a:rPr lang="en-US" baseline="0" dirty="0" err="1" smtClean="0"/>
              <a:t>leerlingen</a:t>
            </a:r>
            <a:r>
              <a:rPr lang="en-US" baseline="0" dirty="0" smtClean="0"/>
              <a:t> </a:t>
            </a:r>
            <a:r>
              <a:rPr lang="en-US" baseline="0" dirty="0" err="1" smtClean="0"/>
              <a:t>moeten</a:t>
            </a:r>
            <a:r>
              <a:rPr lang="en-US" baseline="0" dirty="0" smtClean="0"/>
              <a:t>, </a:t>
            </a:r>
            <a:r>
              <a:rPr lang="en-US" baseline="0" dirty="0" err="1" smtClean="0"/>
              <a:t>om</a:t>
            </a:r>
            <a:r>
              <a:rPr lang="en-US" baseline="0" dirty="0" smtClean="0"/>
              <a:t> </a:t>
            </a:r>
            <a:r>
              <a:rPr lang="en-US" baseline="0" dirty="0" err="1" smtClean="0"/>
              <a:t>een</a:t>
            </a:r>
            <a:r>
              <a:rPr lang="en-US" baseline="0" dirty="0" smtClean="0"/>
              <a:t> </a:t>
            </a:r>
            <a:r>
              <a:rPr lang="en-US" baseline="0" dirty="0" err="1" smtClean="0"/>
              <a:t>bepaalde</a:t>
            </a:r>
            <a:r>
              <a:rPr lang="en-US" baseline="0" dirty="0" smtClean="0"/>
              <a:t> </a:t>
            </a:r>
            <a:r>
              <a:rPr lang="en-US" baseline="0" dirty="0" err="1" smtClean="0"/>
              <a:t>opgave</a:t>
            </a:r>
            <a:r>
              <a:rPr lang="en-US" baseline="0" dirty="0" smtClean="0"/>
              <a:t> </a:t>
            </a:r>
            <a:r>
              <a:rPr lang="en-US" baseline="0" dirty="0" err="1" smtClean="0"/>
              <a:t>te</a:t>
            </a:r>
            <a:r>
              <a:rPr lang="en-US" baseline="0" dirty="0" smtClean="0"/>
              <a:t> </a:t>
            </a:r>
            <a:r>
              <a:rPr lang="en-US" baseline="0" dirty="0" err="1" smtClean="0"/>
              <a:t>kunnen</a:t>
            </a:r>
            <a:r>
              <a:rPr lang="en-US" baseline="0" dirty="0" smtClean="0"/>
              <a:t> </a:t>
            </a:r>
            <a:r>
              <a:rPr lang="en-US" baseline="0" dirty="0" err="1" smtClean="0"/>
              <a:t>oplossen</a:t>
            </a:r>
            <a:r>
              <a:rPr lang="en-US" baseline="0" dirty="0" smtClean="0"/>
              <a:t>, </a:t>
            </a:r>
            <a:r>
              <a:rPr lang="en-US" baseline="0" dirty="0" err="1" smtClean="0"/>
              <a:t>stappen</a:t>
            </a:r>
            <a:r>
              <a:rPr lang="en-US" baseline="0" dirty="0" smtClean="0"/>
              <a:t> </a:t>
            </a:r>
            <a:r>
              <a:rPr lang="en-US" baseline="0" dirty="0" err="1" smtClean="0"/>
              <a:t>maken</a:t>
            </a:r>
            <a:r>
              <a:rPr lang="en-US" baseline="0" dirty="0" smtClean="0"/>
              <a:t> in </a:t>
            </a:r>
            <a:r>
              <a:rPr lang="en-US" baseline="0" dirty="0" err="1" smtClean="0"/>
              <a:t>hun</a:t>
            </a:r>
            <a:r>
              <a:rPr lang="en-US" baseline="0" dirty="0" smtClean="0"/>
              <a:t> </a:t>
            </a:r>
            <a:r>
              <a:rPr lang="en-US" baseline="0" dirty="0" err="1" smtClean="0"/>
              <a:t>denken</a:t>
            </a:r>
            <a:r>
              <a:rPr lang="en-US" baseline="0" dirty="0" smtClean="0"/>
              <a:t>. Die </a:t>
            </a:r>
            <a:r>
              <a:rPr lang="en-US" baseline="0" dirty="0" err="1" smtClean="0"/>
              <a:t>stappen</a:t>
            </a:r>
            <a:r>
              <a:rPr lang="en-US" baseline="0" dirty="0" smtClean="0"/>
              <a:t> </a:t>
            </a:r>
            <a:r>
              <a:rPr lang="en-US" baseline="0" dirty="0" err="1" smtClean="0"/>
              <a:t>zijn</a:t>
            </a:r>
            <a:r>
              <a:rPr lang="en-US" baseline="0" dirty="0" smtClean="0"/>
              <a:t> </a:t>
            </a:r>
            <a:r>
              <a:rPr lang="en-US" baseline="0" dirty="0" err="1" smtClean="0"/>
              <a:t>niet</a:t>
            </a:r>
            <a:r>
              <a:rPr lang="en-US" baseline="0" dirty="0" smtClean="0"/>
              <a:t> </a:t>
            </a:r>
            <a:r>
              <a:rPr lang="en-US" baseline="0" dirty="0" err="1" smtClean="0"/>
              <a:t>voor</a:t>
            </a:r>
            <a:r>
              <a:rPr lang="en-US" baseline="0" dirty="0" smtClean="0"/>
              <a:t> </a:t>
            </a:r>
            <a:r>
              <a:rPr lang="en-US" baseline="0" dirty="0" err="1" smtClean="0"/>
              <a:t>iedere</a:t>
            </a:r>
            <a:r>
              <a:rPr lang="en-US" baseline="0" dirty="0" smtClean="0"/>
              <a:t> </a:t>
            </a:r>
            <a:r>
              <a:rPr lang="en-US" baseline="0" dirty="0" err="1" smtClean="0"/>
              <a:t>leerling</a:t>
            </a:r>
            <a:r>
              <a:rPr lang="en-US" baseline="0" dirty="0" smtClean="0"/>
              <a:t> </a:t>
            </a:r>
            <a:r>
              <a:rPr lang="en-US" baseline="0" dirty="0" err="1" smtClean="0"/>
              <a:t>hetzelfde</a:t>
            </a:r>
            <a:r>
              <a:rPr lang="en-US" baseline="0" dirty="0" smtClean="0"/>
              <a:t>, maar het is </a:t>
            </a:r>
            <a:r>
              <a:rPr lang="en-US" baseline="0" dirty="0" err="1" smtClean="0"/>
              <a:t>wel</a:t>
            </a:r>
            <a:r>
              <a:rPr lang="en-US" baseline="0" dirty="0" smtClean="0"/>
              <a:t> </a:t>
            </a:r>
            <a:r>
              <a:rPr lang="en-US" baseline="0" dirty="0" err="1" smtClean="0"/>
              <a:t>goed</a:t>
            </a:r>
            <a:r>
              <a:rPr lang="en-US" baseline="0" dirty="0" smtClean="0"/>
              <a:t> </a:t>
            </a:r>
            <a:r>
              <a:rPr lang="en-US" baseline="0" dirty="0" err="1" smtClean="0"/>
              <a:t>om</a:t>
            </a:r>
            <a:r>
              <a:rPr lang="en-US" baseline="0" dirty="0" smtClean="0"/>
              <a:t> </a:t>
            </a:r>
            <a:r>
              <a:rPr lang="en-US" baseline="0" dirty="0" err="1" smtClean="0"/>
              <a:t>als</a:t>
            </a:r>
            <a:r>
              <a:rPr lang="en-US" baseline="0" dirty="0" smtClean="0"/>
              <a:t> </a:t>
            </a:r>
            <a:r>
              <a:rPr lang="en-US" baseline="0" dirty="0" err="1" smtClean="0"/>
              <a:t>leerkracht</a:t>
            </a:r>
            <a:r>
              <a:rPr lang="en-US" baseline="0" dirty="0" smtClean="0"/>
              <a:t> van </a:t>
            </a:r>
            <a:r>
              <a:rPr lang="en-US" baseline="0" dirty="0" err="1" smtClean="0"/>
              <a:t>tevoren</a:t>
            </a:r>
            <a:r>
              <a:rPr lang="en-US" baseline="0" dirty="0" smtClean="0"/>
              <a:t> </a:t>
            </a:r>
            <a:r>
              <a:rPr lang="en-US" baseline="0" dirty="0" err="1" smtClean="0"/>
              <a:t>na</a:t>
            </a:r>
            <a:r>
              <a:rPr lang="en-US" baseline="0" dirty="0" smtClean="0"/>
              <a:t> </a:t>
            </a:r>
            <a:r>
              <a:rPr lang="en-US" baseline="0" dirty="0" err="1" smtClean="0"/>
              <a:t>te</a:t>
            </a:r>
            <a:r>
              <a:rPr lang="en-US" baseline="0" dirty="0" smtClean="0"/>
              <a:t> </a:t>
            </a:r>
            <a:r>
              <a:rPr lang="en-US" baseline="0" dirty="0" err="1" smtClean="0"/>
              <a:t>gaan</a:t>
            </a:r>
            <a:r>
              <a:rPr lang="en-US" baseline="0" dirty="0" smtClean="0"/>
              <a:t> </a:t>
            </a:r>
            <a:r>
              <a:rPr lang="en-US" baseline="0" dirty="0" err="1" smtClean="0"/>
              <a:t>welke</a:t>
            </a:r>
            <a:r>
              <a:rPr lang="en-US" baseline="0" dirty="0" smtClean="0"/>
              <a:t> </a:t>
            </a:r>
            <a:r>
              <a:rPr lang="en-US" baseline="0" dirty="0" err="1" smtClean="0"/>
              <a:t>kleine</a:t>
            </a:r>
            <a:r>
              <a:rPr lang="en-US" baseline="0" dirty="0" smtClean="0"/>
              <a:t> </a:t>
            </a:r>
            <a:r>
              <a:rPr lang="en-US" baseline="0" dirty="0" err="1" smtClean="0"/>
              <a:t>stappen</a:t>
            </a:r>
            <a:r>
              <a:rPr lang="en-US" baseline="0" dirty="0" smtClean="0"/>
              <a:t> in het </a:t>
            </a:r>
            <a:r>
              <a:rPr lang="en-US" baseline="0" dirty="0" err="1" smtClean="0"/>
              <a:t>denken</a:t>
            </a:r>
            <a:r>
              <a:rPr lang="en-US" baseline="0" dirty="0" smtClean="0"/>
              <a:t> </a:t>
            </a:r>
            <a:r>
              <a:rPr lang="en-US" baseline="0" dirty="0" err="1" smtClean="0"/>
              <a:t>een</a:t>
            </a:r>
            <a:r>
              <a:rPr lang="en-US" baseline="0" dirty="0" smtClean="0"/>
              <a:t> </a:t>
            </a:r>
            <a:r>
              <a:rPr lang="en-US" baseline="0" dirty="0" err="1" smtClean="0"/>
              <a:t>leerling</a:t>
            </a:r>
            <a:r>
              <a:rPr lang="en-US" baseline="0" dirty="0" smtClean="0"/>
              <a:t> (</a:t>
            </a:r>
            <a:r>
              <a:rPr lang="en-US" baseline="0" dirty="0" err="1" smtClean="0"/>
              <a:t>impliciet</a:t>
            </a:r>
            <a:r>
              <a:rPr lang="en-US" baseline="0" dirty="0" smtClean="0"/>
              <a:t> of </a:t>
            </a:r>
            <a:r>
              <a:rPr lang="en-US" baseline="0" dirty="0" err="1" smtClean="0"/>
              <a:t>expliciet</a:t>
            </a:r>
            <a:r>
              <a:rPr lang="en-US" baseline="0" dirty="0" smtClean="0"/>
              <a:t>) </a:t>
            </a:r>
            <a:r>
              <a:rPr lang="en-US" baseline="0" dirty="0" err="1" smtClean="0"/>
              <a:t>moet</a:t>
            </a:r>
            <a:r>
              <a:rPr lang="en-US" baseline="0" dirty="0" smtClean="0"/>
              <a:t> </a:t>
            </a:r>
            <a:r>
              <a:rPr lang="en-US" baseline="0" dirty="0" err="1" smtClean="0"/>
              <a:t>maken</a:t>
            </a:r>
            <a:r>
              <a:rPr lang="en-US" baseline="0" dirty="0" smtClean="0"/>
              <a:t> </a:t>
            </a:r>
            <a:r>
              <a:rPr lang="en-US" baseline="0" dirty="0" err="1" smtClean="0"/>
              <a:t>om</a:t>
            </a:r>
            <a:r>
              <a:rPr lang="en-US" baseline="0" dirty="0" smtClean="0"/>
              <a:t> tot </a:t>
            </a:r>
            <a:r>
              <a:rPr lang="en-US" baseline="0" dirty="0" err="1" smtClean="0"/>
              <a:t>een</a:t>
            </a:r>
            <a:r>
              <a:rPr lang="en-US" baseline="0" dirty="0" smtClean="0"/>
              <a:t> </a:t>
            </a:r>
            <a:r>
              <a:rPr lang="en-US" baseline="0" dirty="0" err="1" smtClean="0"/>
              <a:t>antwoord</a:t>
            </a:r>
            <a:r>
              <a:rPr lang="en-US" baseline="0" dirty="0" smtClean="0"/>
              <a:t> </a:t>
            </a:r>
            <a:r>
              <a:rPr lang="en-US" baseline="0" dirty="0" err="1" smtClean="0"/>
              <a:t>te</a:t>
            </a:r>
            <a:r>
              <a:rPr lang="en-US" baseline="0" dirty="0" smtClean="0"/>
              <a:t> </a:t>
            </a:r>
            <a:r>
              <a:rPr lang="en-US" baseline="0" dirty="0" err="1" smtClean="0"/>
              <a:t>komen</a:t>
            </a:r>
            <a:r>
              <a:rPr lang="en-US" baseline="0" dirty="0" smtClean="0"/>
              <a:t>. In </a:t>
            </a:r>
            <a:r>
              <a:rPr lang="en-US" baseline="0" dirty="0" err="1" smtClean="0"/>
              <a:t>dit</a:t>
            </a:r>
            <a:r>
              <a:rPr lang="en-US" baseline="0" dirty="0" smtClean="0"/>
              <a:t> fragment </a:t>
            </a:r>
            <a:r>
              <a:rPr lang="en-US" baseline="0" dirty="0" err="1" smtClean="0"/>
              <a:t>zie</a:t>
            </a:r>
            <a:r>
              <a:rPr lang="en-US" baseline="0" dirty="0" smtClean="0"/>
              <a:t> je </a:t>
            </a:r>
            <a:r>
              <a:rPr lang="en-US" baseline="0" dirty="0" err="1" smtClean="0"/>
              <a:t>dat</a:t>
            </a:r>
            <a:r>
              <a:rPr lang="en-US" baseline="0" dirty="0" smtClean="0"/>
              <a:t> de </a:t>
            </a:r>
            <a:r>
              <a:rPr lang="en-US" baseline="0" dirty="0" err="1" smtClean="0"/>
              <a:t>leerkracht</a:t>
            </a:r>
            <a:r>
              <a:rPr lang="en-US" baseline="0" dirty="0" smtClean="0"/>
              <a:t> </a:t>
            </a:r>
            <a:r>
              <a:rPr lang="en-US" baseline="0" dirty="0" err="1" smtClean="0"/>
              <a:t>expliciet</a:t>
            </a:r>
            <a:r>
              <a:rPr lang="en-US" baseline="0" dirty="0" smtClean="0"/>
              <a:t> </a:t>
            </a:r>
            <a:r>
              <a:rPr lang="en-US" baseline="0" dirty="0" err="1" smtClean="0"/>
              <a:t>stil</a:t>
            </a:r>
            <a:r>
              <a:rPr lang="en-US" baseline="0" dirty="0" smtClean="0"/>
              <a:t> </a:t>
            </a:r>
            <a:r>
              <a:rPr lang="en-US" baseline="0" dirty="0" err="1" smtClean="0"/>
              <a:t>staat</a:t>
            </a:r>
            <a:r>
              <a:rPr lang="en-US" baseline="0" dirty="0" smtClean="0"/>
              <a:t> </a:t>
            </a:r>
            <a:r>
              <a:rPr lang="en-US" baseline="0" dirty="0" err="1" smtClean="0"/>
              <a:t>bij</a:t>
            </a:r>
            <a:r>
              <a:rPr lang="en-US" baseline="0" dirty="0" smtClean="0"/>
              <a:t> het </a:t>
            </a:r>
            <a:r>
              <a:rPr lang="en-US" baseline="0" dirty="0" err="1" smtClean="0"/>
              <a:t>denken</a:t>
            </a:r>
            <a:r>
              <a:rPr lang="en-US" baseline="0" dirty="0" smtClean="0"/>
              <a:t> van de </a:t>
            </a:r>
            <a:r>
              <a:rPr lang="en-US" baseline="0" dirty="0" err="1" smtClean="0"/>
              <a:t>leerlingen</a:t>
            </a:r>
            <a:r>
              <a:rPr lang="en-US" baseline="0" dirty="0" smtClean="0"/>
              <a:t>, en het </a:t>
            </a:r>
            <a:r>
              <a:rPr lang="en-US" baseline="0" dirty="0" err="1" smtClean="0"/>
              <a:t>verwoorden</a:t>
            </a:r>
            <a:r>
              <a:rPr lang="en-US" baseline="0" dirty="0" smtClean="0"/>
              <a:t> van </a:t>
            </a:r>
            <a:r>
              <a:rPr lang="en-US" baseline="0" dirty="0" err="1" smtClean="0"/>
              <a:t>dat</a:t>
            </a:r>
            <a:r>
              <a:rPr lang="en-US" baseline="0" dirty="0" smtClean="0"/>
              <a:t> </a:t>
            </a:r>
            <a:r>
              <a:rPr lang="en-US" baseline="0" dirty="0" err="1" smtClean="0"/>
              <a:t>wat</a:t>
            </a:r>
            <a:r>
              <a:rPr lang="en-US" baseline="0" dirty="0" smtClean="0"/>
              <a:t> </a:t>
            </a:r>
            <a:r>
              <a:rPr lang="en-US" baseline="0" dirty="0" err="1" smtClean="0"/>
              <a:t>ze</a:t>
            </a:r>
            <a:r>
              <a:rPr lang="en-US" baseline="0" dirty="0" smtClean="0"/>
              <a:t> </a:t>
            </a:r>
            <a:r>
              <a:rPr lang="en-US" baseline="0" dirty="0" err="1" smtClean="0"/>
              <a:t>denken</a:t>
            </a:r>
            <a:r>
              <a:rPr lang="en-US" baseline="0" dirty="0" smtClean="0"/>
              <a:t>. </a:t>
            </a:r>
          </a:p>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70FDBC64-E544-4E6D-A796-5BD7B90FE12A}" type="slidenum">
              <a:rPr lang="en-US" smtClean="0"/>
              <a:t>7</a:t>
            </a:fld>
            <a:endParaRPr lang="en-US"/>
          </a:p>
        </p:txBody>
      </p:sp>
    </p:spTree>
    <p:extLst>
      <p:ext uri="{BB962C8B-B14F-4D97-AF65-F5344CB8AC3E}">
        <p14:creationId xmlns:p14="http://schemas.microsoft.com/office/powerpoint/2010/main" val="40831999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Licht toe wat het</a:t>
            </a:r>
            <a:r>
              <a:rPr lang="nl-NL" baseline="0" dirty="0" smtClean="0"/>
              <a:t> verschil is tussen procedurele stappen (wat moeten we doen) en d</a:t>
            </a:r>
            <a:r>
              <a:rPr lang="nl-NL" dirty="0" smtClean="0"/>
              <a:t>enkstappen: die stappen die</a:t>
            </a:r>
            <a:r>
              <a:rPr lang="nl-NL" baseline="0" dirty="0" smtClean="0"/>
              <a:t> je in de redenering maakt, tijdens het rekenen (als leerling). Het gaat bij denkstappen dus om de stappen in het denken die </a:t>
            </a:r>
            <a:r>
              <a:rPr lang="nl-NL" u="sng" baseline="0" dirty="0" smtClean="0"/>
              <a:t>leerlingen</a:t>
            </a:r>
            <a:r>
              <a:rPr lang="nl-NL" baseline="0" dirty="0" smtClean="0"/>
              <a:t> (zouden moeten) maken.</a:t>
            </a:r>
            <a:endParaRPr lang="en-US" dirty="0"/>
          </a:p>
        </p:txBody>
      </p:sp>
      <p:sp>
        <p:nvSpPr>
          <p:cNvPr id="4" name="Slide Number Placeholder 3"/>
          <p:cNvSpPr>
            <a:spLocks noGrp="1"/>
          </p:cNvSpPr>
          <p:nvPr>
            <p:ph type="sldNum" sz="quarter" idx="10"/>
          </p:nvPr>
        </p:nvSpPr>
        <p:spPr/>
        <p:txBody>
          <a:bodyPr/>
          <a:lstStyle/>
          <a:p>
            <a:fld id="{70FDBC64-E544-4E6D-A796-5BD7B90FE12A}" type="slidenum">
              <a:rPr lang="en-US" smtClean="0"/>
              <a:t>8</a:t>
            </a:fld>
            <a:endParaRPr lang="en-US"/>
          </a:p>
        </p:txBody>
      </p:sp>
    </p:spTree>
    <p:extLst>
      <p:ext uri="{BB962C8B-B14F-4D97-AF65-F5344CB8AC3E}">
        <p14:creationId xmlns:p14="http://schemas.microsoft.com/office/powerpoint/2010/main" val="2297462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nl-NL" sz="1200" b="0" i="0" u="none" strike="noStrike" kern="1200" dirty="0" smtClean="0">
                <a:solidFill>
                  <a:schemeClr val="tx1"/>
                </a:solidFill>
                <a:effectLst/>
                <a:latin typeface="+mn-lt"/>
                <a:ea typeface="+mn-ea"/>
                <a:cs typeface="+mn-cs"/>
              </a:rPr>
              <a:t>Kijk wat specifieker met de deelnemers naar “denkstappen” in de reken-wiskundeles aan de hand van een opgave over verhoudingen. </a:t>
            </a:r>
          </a:p>
          <a:p>
            <a:pPr rtl="0" eaLnBrk="1" fontAlgn="t" latinLnBrk="0" hangingPunct="1"/>
            <a:r>
              <a:rPr lang="nl-NL" sz="1200" b="0" i="0" u="none" strike="noStrike" kern="1200" dirty="0" smtClean="0">
                <a:solidFill>
                  <a:schemeClr val="tx1"/>
                </a:solidFill>
                <a:effectLst/>
                <a:latin typeface="+mn-lt"/>
                <a:ea typeface="+mn-ea"/>
                <a:cs typeface="+mn-cs"/>
              </a:rPr>
              <a:t>Deze</a:t>
            </a:r>
            <a:r>
              <a:rPr lang="nl-NL" sz="1200" b="0" i="0" u="none" strike="noStrike" kern="1200" baseline="0" dirty="0" smtClean="0">
                <a:solidFill>
                  <a:schemeClr val="tx1"/>
                </a:solidFill>
                <a:effectLst/>
                <a:latin typeface="+mn-lt"/>
                <a:ea typeface="+mn-ea"/>
                <a:cs typeface="+mn-cs"/>
              </a:rPr>
              <a:t> opgave vraagt erom dat een leerling bepaalde denkstappen maakt om tot een oplossing/antwoord te komen. Denkstappen kun je doordenken op drie niveaus:</a:t>
            </a:r>
          </a:p>
          <a:p>
            <a:pPr rtl="0" eaLnBrk="1" fontAlgn="t" latinLnBrk="0" hangingPunct="1"/>
            <a:r>
              <a:rPr lang="nl-NL" sz="1200" b="0" i="0" u="none" strike="noStrike" kern="1200" baseline="0" dirty="0" smtClean="0">
                <a:solidFill>
                  <a:schemeClr val="tx1"/>
                </a:solidFill>
                <a:effectLst/>
                <a:latin typeface="+mn-lt"/>
                <a:ea typeface="+mn-ea"/>
                <a:cs typeface="+mn-cs"/>
              </a:rPr>
              <a:t>1. Context</a:t>
            </a:r>
          </a:p>
          <a:p>
            <a:pPr rtl="0" eaLnBrk="1" fontAlgn="t" latinLnBrk="0" hangingPunct="1"/>
            <a:r>
              <a:rPr lang="nl-NL" sz="1200" b="0" i="0" u="none" strike="noStrike" kern="1200" baseline="0" dirty="0" smtClean="0">
                <a:solidFill>
                  <a:schemeClr val="tx1"/>
                </a:solidFill>
                <a:effectLst/>
                <a:latin typeface="+mn-lt"/>
                <a:ea typeface="+mn-ea"/>
                <a:cs typeface="+mn-cs"/>
              </a:rPr>
              <a:t>2. Model</a:t>
            </a:r>
          </a:p>
          <a:p>
            <a:pPr rtl="0" eaLnBrk="1" fontAlgn="t" latinLnBrk="0" hangingPunct="1"/>
            <a:r>
              <a:rPr lang="nl-NL" sz="1200" b="0" i="0" u="none" strike="noStrike" kern="1200" baseline="0" dirty="0" smtClean="0">
                <a:solidFill>
                  <a:schemeClr val="tx1"/>
                </a:solidFill>
                <a:effectLst/>
                <a:latin typeface="+mn-lt"/>
                <a:ea typeface="+mn-ea"/>
                <a:cs typeface="+mn-cs"/>
              </a:rPr>
              <a:t>3. Het formele rekenen</a:t>
            </a:r>
          </a:p>
          <a:p>
            <a:pPr rtl="0" eaLnBrk="1" fontAlgn="t" latinLnBrk="0" hangingPunct="1"/>
            <a:r>
              <a:rPr lang="nl-NL" sz="1200" b="0" i="0" u="none" strike="noStrike" kern="1200" baseline="0" dirty="0" smtClean="0">
                <a:solidFill>
                  <a:schemeClr val="tx1"/>
                </a:solidFill>
                <a:effectLst/>
                <a:latin typeface="+mn-lt"/>
                <a:ea typeface="+mn-ea"/>
                <a:cs typeface="+mn-cs"/>
              </a:rPr>
              <a:t>Bedenk: er is nooit één manier om de denkstappen te identificeren/verwoorden. Maar vaak is er wel een route die het meest voor de hand ligt. </a:t>
            </a:r>
            <a:endParaRPr lang="nl-NL" sz="1200" b="0" i="0" u="none" strike="noStrike" kern="1200" dirty="0" smtClean="0">
              <a:solidFill>
                <a:schemeClr val="tx1"/>
              </a:solidFill>
              <a:effectLst/>
              <a:latin typeface="+mn-lt"/>
              <a:ea typeface="+mn-ea"/>
              <a:cs typeface="+mn-cs"/>
            </a:endParaRPr>
          </a:p>
          <a:p>
            <a:pPr rtl="0" eaLnBrk="1" fontAlgn="t" latinLnBrk="0" hangingPunct="1"/>
            <a:endParaRPr lang="nl-NL" sz="1200" b="1"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FDBC64-E544-4E6D-A796-5BD7B90FE12A}" type="slidenum">
              <a:rPr lang="en-US" smtClean="0"/>
              <a:t>9</a:t>
            </a:fld>
            <a:endParaRPr lang="en-US"/>
          </a:p>
        </p:txBody>
      </p:sp>
    </p:spTree>
    <p:extLst>
      <p:ext uri="{BB962C8B-B14F-4D97-AF65-F5344CB8AC3E}">
        <p14:creationId xmlns:p14="http://schemas.microsoft.com/office/powerpoint/2010/main" val="3089321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2593504" y="1268761"/>
            <a:ext cx="6154960" cy="1080120"/>
          </a:xfrm>
        </p:spPr>
        <p:txBody>
          <a:bodyPr>
            <a:normAutofit/>
          </a:bodyPr>
          <a:lstStyle>
            <a:lvl1pPr algn="l">
              <a:defRPr sz="3600" b="1">
                <a:solidFill>
                  <a:schemeClr val="tx1"/>
                </a:solidFill>
              </a:defRPr>
            </a:lvl1pPr>
          </a:lstStyle>
          <a:p>
            <a:r>
              <a:rPr lang="nl-NL" dirty="0" smtClean="0"/>
              <a:t>Klik om de stijl te bewerken</a:t>
            </a:r>
            <a:endParaRPr lang="en-US" dirty="0"/>
          </a:p>
        </p:txBody>
      </p:sp>
      <p:sp>
        <p:nvSpPr>
          <p:cNvPr id="3" name="Ondertitel 2"/>
          <p:cNvSpPr>
            <a:spLocks noGrp="1"/>
          </p:cNvSpPr>
          <p:nvPr>
            <p:ph type="subTitle" idx="1"/>
          </p:nvPr>
        </p:nvSpPr>
        <p:spPr>
          <a:xfrm>
            <a:off x="2627784" y="2420888"/>
            <a:ext cx="6400800" cy="1752600"/>
          </a:xfrm>
        </p:spPr>
        <p:txBody>
          <a:bodyPr>
            <a:normAutofit/>
          </a:bodyPr>
          <a:lstStyle>
            <a:lvl1pPr marL="0" indent="0" algn="l">
              <a:buNone/>
              <a:defRPr sz="2800" i="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smtClean="0"/>
              <a:t>Klik om de ondertitelstijl van het model te bewerken</a:t>
            </a:r>
            <a:endParaRPr lang="en-US" dirty="0"/>
          </a:p>
        </p:txBody>
      </p:sp>
      <p:sp>
        <p:nvSpPr>
          <p:cNvPr id="5" name="Tekstvak 4"/>
          <p:cNvSpPr txBox="1"/>
          <p:nvPr userDrawn="1"/>
        </p:nvSpPr>
        <p:spPr>
          <a:xfrm>
            <a:off x="251520" y="5589240"/>
            <a:ext cx="8777064" cy="1231106"/>
          </a:xfrm>
          <a:prstGeom prst="rect">
            <a:avLst/>
          </a:prstGeom>
          <a:noFill/>
        </p:spPr>
        <p:txBody>
          <a:bodyPr wrap="square" rtlCol="0">
            <a:spAutoFit/>
          </a:bodyPr>
          <a:lstStyle/>
          <a:p>
            <a:r>
              <a:rPr lang="nl-NL" sz="1200" i="0" dirty="0" smtClean="0">
                <a:solidFill>
                  <a:schemeClr val="tx1"/>
                </a:solidFill>
              </a:rPr>
              <a:t>Deze productie is mede mogelijk gemaakt met financiering van het Nationaal Regieorgaan Onderwijsonderzoek (projectnummer 405-15-832)</a:t>
            </a:r>
          </a:p>
          <a:p>
            <a:r>
              <a:rPr lang="en-US" sz="1200" i="0" dirty="0" smtClean="0">
                <a:solidFill>
                  <a:schemeClr val="tx1"/>
                </a:solidFill>
              </a:rPr>
              <a:t>Auteurs:</a:t>
            </a:r>
          </a:p>
          <a:p>
            <a:r>
              <a:rPr lang="en-US" sz="1200" i="0" dirty="0" err="1" smtClean="0">
                <a:solidFill>
                  <a:schemeClr val="tx1"/>
                </a:solidFill>
              </a:rPr>
              <a:t>Jantien</a:t>
            </a:r>
            <a:r>
              <a:rPr lang="en-US" sz="1200" i="0" dirty="0" smtClean="0">
                <a:solidFill>
                  <a:schemeClr val="tx1"/>
                </a:solidFill>
              </a:rPr>
              <a:t> </a:t>
            </a:r>
            <a:r>
              <a:rPr lang="en-US" sz="1200" i="0" dirty="0" err="1" smtClean="0">
                <a:solidFill>
                  <a:schemeClr val="tx1"/>
                </a:solidFill>
              </a:rPr>
              <a:t>Smit</a:t>
            </a:r>
            <a:r>
              <a:rPr lang="en-US" sz="1200" i="0" dirty="0" smtClean="0">
                <a:solidFill>
                  <a:schemeClr val="tx1"/>
                </a:solidFill>
              </a:rPr>
              <a:t> (</a:t>
            </a:r>
            <a:r>
              <a:rPr lang="en-US" sz="1200" i="0" dirty="0" err="1" smtClean="0">
                <a:solidFill>
                  <a:schemeClr val="tx1"/>
                </a:solidFill>
              </a:rPr>
              <a:t>Hogeschool</a:t>
            </a:r>
            <a:r>
              <a:rPr lang="en-US" sz="1200" i="0" dirty="0" smtClean="0">
                <a:solidFill>
                  <a:schemeClr val="tx1"/>
                </a:solidFill>
              </a:rPr>
              <a:t> </a:t>
            </a:r>
            <a:r>
              <a:rPr lang="en-US" sz="1200" i="0" dirty="0" err="1" smtClean="0">
                <a:solidFill>
                  <a:schemeClr val="tx1"/>
                </a:solidFill>
              </a:rPr>
              <a:t>Saxion</a:t>
            </a:r>
            <a:r>
              <a:rPr lang="en-US" sz="1200" i="0" dirty="0" smtClean="0">
                <a:solidFill>
                  <a:schemeClr val="tx1"/>
                </a:solidFill>
              </a:rPr>
              <a:t>), Ronald Keijzer (</a:t>
            </a:r>
            <a:r>
              <a:rPr lang="en-US" sz="1200" i="0" dirty="0" err="1" smtClean="0">
                <a:solidFill>
                  <a:schemeClr val="tx1"/>
                </a:solidFill>
              </a:rPr>
              <a:t>Hogeschool</a:t>
            </a:r>
            <a:r>
              <a:rPr lang="en-US" sz="1200" i="0" dirty="0" smtClean="0">
                <a:solidFill>
                  <a:schemeClr val="tx1"/>
                </a:solidFill>
              </a:rPr>
              <a:t> </a:t>
            </a:r>
            <a:r>
              <a:rPr lang="en-US" sz="1200" i="0" dirty="0" err="1" smtClean="0">
                <a:solidFill>
                  <a:schemeClr val="tx1"/>
                </a:solidFill>
              </a:rPr>
              <a:t>iPabo</a:t>
            </a:r>
            <a:r>
              <a:rPr lang="en-US" sz="1200" i="0" dirty="0" smtClean="0">
                <a:solidFill>
                  <a:schemeClr val="tx1"/>
                </a:solidFill>
              </a:rPr>
              <a:t>) en Fokke Munk (</a:t>
            </a:r>
            <a:r>
              <a:rPr lang="en-US" sz="1200" i="0" dirty="0" err="1" smtClean="0">
                <a:solidFill>
                  <a:schemeClr val="tx1"/>
                </a:solidFill>
              </a:rPr>
              <a:t>Hogeschool</a:t>
            </a:r>
            <a:r>
              <a:rPr lang="en-US" sz="1200" i="0" dirty="0" smtClean="0">
                <a:solidFill>
                  <a:schemeClr val="tx1"/>
                </a:solidFill>
              </a:rPr>
              <a:t> </a:t>
            </a:r>
            <a:r>
              <a:rPr lang="en-US" sz="1200" i="0" dirty="0" err="1" smtClean="0">
                <a:solidFill>
                  <a:schemeClr val="tx1"/>
                </a:solidFill>
              </a:rPr>
              <a:t>iPabo</a:t>
            </a:r>
            <a:r>
              <a:rPr lang="en-US" sz="1200" i="0" dirty="0" smtClean="0">
                <a:solidFill>
                  <a:schemeClr val="tx1"/>
                </a:solidFill>
              </a:rPr>
              <a:t>)</a:t>
            </a:r>
          </a:p>
          <a:p>
            <a:endParaRPr lang="en-US" sz="1200" i="0" dirty="0" smtClean="0">
              <a:solidFill>
                <a:schemeClr val="tx1"/>
              </a:solidFill>
            </a:endParaRPr>
          </a:p>
          <a:p>
            <a:endParaRPr lang="en-US" sz="1400" i="0" dirty="0" smtClean="0">
              <a:solidFill>
                <a:schemeClr val="tx1"/>
              </a:solidFill>
            </a:endParaRPr>
          </a:p>
        </p:txBody>
      </p:sp>
    </p:spTree>
    <p:extLst>
      <p:ext uri="{BB962C8B-B14F-4D97-AF65-F5344CB8AC3E}">
        <p14:creationId xmlns:p14="http://schemas.microsoft.com/office/powerpoint/2010/main" val="2951404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en-US"/>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datum 3"/>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1/11/2017</a:t>
            </a:fld>
            <a:endParaRPr lang="en-US"/>
          </a:p>
        </p:txBody>
      </p:sp>
      <p:sp>
        <p:nvSpPr>
          <p:cNvPr id="5" name="Tijdelijke aanduiding voor voettekst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Tijdelijke aanduiding voor dianummer 5"/>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1566206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en-US"/>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datum 3"/>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1/11/2017</a:t>
            </a:fld>
            <a:endParaRPr lang="en-US"/>
          </a:p>
        </p:txBody>
      </p:sp>
      <p:sp>
        <p:nvSpPr>
          <p:cNvPr id="5" name="Tijdelijke aanduiding voor voettekst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Tijdelijke aanduiding voor dianummer 5"/>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3249635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en-US"/>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datum 3"/>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1/11/2017</a:t>
            </a:fld>
            <a:endParaRPr lang="en-US"/>
          </a:p>
        </p:txBody>
      </p:sp>
      <p:sp>
        <p:nvSpPr>
          <p:cNvPr id="5" name="Tijdelijke aanduiding voor voettekst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Tijdelijke aanduiding voor dianummer 5"/>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2390321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en-US"/>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1/11/2017</a:t>
            </a:fld>
            <a:endParaRPr lang="en-US"/>
          </a:p>
        </p:txBody>
      </p:sp>
      <p:sp>
        <p:nvSpPr>
          <p:cNvPr id="5" name="Tijdelijke aanduiding voor voettekst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Tijdelijke aanduiding voor dianummer 5"/>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3860519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en-US"/>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5" name="Tijdelijke aanduiding voor datum 4"/>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1/11/2017</a:t>
            </a:fld>
            <a:endParaRPr lang="en-US"/>
          </a:p>
        </p:txBody>
      </p:sp>
      <p:sp>
        <p:nvSpPr>
          <p:cNvPr id="6" name="Tijdelijke aanduiding voor voettekst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Tijdelijke aanduiding voor dianummer 6"/>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3777022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smtClean="0"/>
              <a:t>Klik om de stijl te bewerken</a:t>
            </a:r>
            <a:endParaRPr lang="en-US"/>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7" name="Tijdelijke aanduiding voor datum 6"/>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1/11/2017</a:t>
            </a:fld>
            <a:endParaRPr lang="en-US"/>
          </a:p>
        </p:txBody>
      </p:sp>
      <p:sp>
        <p:nvSpPr>
          <p:cNvPr id="8" name="Tijdelijke aanduiding voor voettekst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Tijdelijke aanduiding voor dianummer 8"/>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2279614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rgbClr val="00853A"/>
                </a:solidFill>
              </a:defRPr>
            </a:lvl1pPr>
          </a:lstStyle>
          <a:p>
            <a:r>
              <a:rPr lang="nl-NL" dirty="0" smtClean="0"/>
              <a:t>Klik om de stijl te bewerken</a:t>
            </a:r>
            <a:endParaRPr lang="en-US" dirty="0"/>
          </a:p>
        </p:txBody>
      </p:sp>
    </p:spTree>
    <p:extLst>
      <p:ext uri="{BB962C8B-B14F-4D97-AF65-F5344CB8AC3E}">
        <p14:creationId xmlns:p14="http://schemas.microsoft.com/office/powerpoint/2010/main" val="3283779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1/11/2017</a:t>
            </a:fld>
            <a:endParaRPr lang="en-US"/>
          </a:p>
        </p:txBody>
      </p:sp>
      <p:sp>
        <p:nvSpPr>
          <p:cNvPr id="3" name="Tijdelijke aanduiding voor voettekst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Tijdelijke aanduiding voor dianummer 3"/>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401792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en-US"/>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1/11/2017</a:t>
            </a:fld>
            <a:endParaRPr lang="en-US"/>
          </a:p>
        </p:txBody>
      </p:sp>
      <p:sp>
        <p:nvSpPr>
          <p:cNvPr id="6" name="Tijdelijke aanduiding voor voettekst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Tijdelijke aanduiding voor dianummer 6"/>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1449193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en-US"/>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1/11/2017</a:t>
            </a:fld>
            <a:endParaRPr lang="en-US"/>
          </a:p>
        </p:txBody>
      </p:sp>
      <p:sp>
        <p:nvSpPr>
          <p:cNvPr id="6" name="Tijdelijke aanduiding voor voettekst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Tijdelijke aanduiding voor dianummer 6"/>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1399404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2699792" y="274638"/>
            <a:ext cx="5987008" cy="1143000"/>
          </a:xfrm>
          <a:prstGeom prst="rect">
            <a:avLst/>
          </a:prstGeom>
        </p:spPr>
        <p:txBody>
          <a:bodyPr vert="horz" lIns="91440" tIns="45720" rIns="91440" bIns="45720" rtlCol="0" anchor="ctr">
            <a:normAutofit/>
          </a:bodyPr>
          <a:lstStyle/>
          <a:p>
            <a:r>
              <a:rPr lang="nl-NL" dirty="0" smtClean="0"/>
              <a:t>Klik om de stijl te bewerken</a:t>
            </a:r>
            <a:endParaRPr lang="en-US" dirty="0"/>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en-US" dirty="0"/>
          </a:p>
        </p:txBody>
      </p:sp>
    </p:spTree>
    <p:extLst>
      <p:ext uri="{BB962C8B-B14F-4D97-AF65-F5344CB8AC3E}">
        <p14:creationId xmlns:p14="http://schemas.microsoft.com/office/powerpoint/2010/main" val="2163829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835696" y="1196752"/>
            <a:ext cx="7200800" cy="2232248"/>
          </a:xfrm>
        </p:spPr>
        <p:txBody>
          <a:bodyPr>
            <a:noAutofit/>
          </a:bodyPr>
          <a:lstStyle/>
          <a:p>
            <a:r>
              <a:rPr lang="nl-NL" sz="2800" dirty="0" smtClean="0"/>
              <a:t/>
            </a:r>
            <a:br>
              <a:rPr lang="nl-NL" sz="2800" dirty="0" smtClean="0"/>
            </a:br>
            <a:r>
              <a:rPr lang="nl-NL" sz="2800" dirty="0" smtClean="0"/>
              <a:t>Nascholing </a:t>
            </a:r>
            <a:r>
              <a:rPr lang="nl-NL" sz="2800" dirty="0"/>
              <a:t>TRaP bijeenkomst </a:t>
            </a:r>
            <a:r>
              <a:rPr lang="nl-NL" sz="2800" dirty="0" smtClean="0"/>
              <a:t>2:</a:t>
            </a:r>
            <a:r>
              <a:rPr lang="nl-NL" sz="2800" dirty="0"/>
              <a:t/>
            </a:r>
            <a:br>
              <a:rPr lang="nl-NL" sz="2800" dirty="0"/>
            </a:br>
            <a:r>
              <a:rPr lang="nl-NL" sz="2800" dirty="0"/>
              <a:t/>
            </a:r>
            <a:br>
              <a:rPr lang="nl-NL" sz="2800" dirty="0"/>
            </a:br>
            <a:r>
              <a:rPr lang="nl-NL" sz="2800" dirty="0" smtClean="0"/>
              <a:t>Denkstappen bij rekenen-wiskunde</a:t>
            </a:r>
            <a:br>
              <a:rPr lang="nl-NL" sz="2800" dirty="0" smtClean="0"/>
            </a:br>
            <a:endParaRPr lang="nl-NL" sz="2800" dirty="0"/>
          </a:p>
        </p:txBody>
      </p:sp>
      <p:sp>
        <p:nvSpPr>
          <p:cNvPr id="4" name="Ondertitel 3"/>
          <p:cNvSpPr>
            <a:spLocks noGrp="1"/>
          </p:cNvSpPr>
          <p:nvPr>
            <p:ph type="subTitle" idx="1"/>
          </p:nvPr>
        </p:nvSpPr>
        <p:spPr>
          <a:xfrm>
            <a:off x="2051720" y="3140968"/>
            <a:ext cx="6400800" cy="1752600"/>
          </a:xfrm>
        </p:spPr>
        <p:txBody>
          <a:bodyPr/>
          <a:lstStyle/>
          <a:p>
            <a:r>
              <a:rPr lang="nl-NL" i="0" dirty="0" smtClean="0">
                <a:solidFill>
                  <a:schemeClr val="tx1"/>
                </a:solidFill>
              </a:rPr>
              <a:t>[gegevens cursusleider]</a:t>
            </a:r>
            <a:endParaRPr lang="nl-NL" i="0" dirty="0">
              <a:solidFill>
                <a:schemeClr val="tx1"/>
              </a:solidFill>
            </a:endParaRPr>
          </a:p>
        </p:txBody>
      </p:sp>
    </p:spTree>
    <p:extLst>
      <p:ext uri="{BB962C8B-B14F-4D97-AF65-F5344CB8AC3E}">
        <p14:creationId xmlns:p14="http://schemas.microsoft.com/office/powerpoint/2010/main" val="16049736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Denkstappen uitgewerkt</a:t>
            </a:r>
            <a:endParaRPr lang="en-US" dirty="0"/>
          </a:p>
        </p:txBody>
      </p:sp>
      <p:sp>
        <p:nvSpPr>
          <p:cNvPr id="3" name="Content Placeholder 2"/>
          <p:cNvSpPr>
            <a:spLocks noGrp="1"/>
          </p:cNvSpPr>
          <p:nvPr>
            <p:ph idx="1"/>
          </p:nvPr>
        </p:nvSpPr>
        <p:spPr>
          <a:xfrm>
            <a:off x="611560" y="1700808"/>
            <a:ext cx="8064896" cy="4896544"/>
          </a:xfrm>
        </p:spPr>
        <p:txBody>
          <a:bodyPr>
            <a:normAutofit/>
          </a:bodyPr>
          <a:lstStyle/>
          <a:p>
            <a:pPr marL="0" indent="0">
              <a:buNone/>
            </a:pPr>
            <a:r>
              <a:rPr lang="nl-NL" sz="2000" dirty="0" smtClean="0"/>
              <a:t>Korting wil zeggen: het bedrag dat ik minder hoef te betalen (het bedrag dat eraf gaat).</a:t>
            </a:r>
            <a:endParaRPr lang="nl-NL" sz="2000" dirty="0"/>
          </a:p>
          <a:p>
            <a:pPr marL="0" indent="0">
              <a:buNone/>
            </a:pPr>
            <a:r>
              <a:rPr lang="nl-NL" sz="2000" dirty="0" smtClean="0"/>
              <a:t>Om de korting te berekenen, moet ik uitrekenen wat 20% van 300 is. </a:t>
            </a:r>
          </a:p>
          <a:p>
            <a:pPr marL="0" indent="0">
              <a:buNone/>
            </a:pPr>
            <a:r>
              <a:rPr lang="nl-NL" sz="2000" dirty="0" smtClean="0"/>
              <a:t>Ik kan denken aan een verhoudingstabel met hoeveelheid boven en procenten onder.</a:t>
            </a:r>
          </a:p>
          <a:p>
            <a:pPr marL="0" indent="0">
              <a:buNone/>
            </a:pPr>
            <a:endParaRPr lang="nl-NL" sz="2000" dirty="0" smtClean="0"/>
          </a:p>
          <a:p>
            <a:pPr marL="0" indent="0">
              <a:buNone/>
            </a:pPr>
            <a:endParaRPr lang="nl-NL" sz="2000" dirty="0"/>
          </a:p>
          <a:p>
            <a:pPr marL="0" indent="0">
              <a:buNone/>
            </a:pPr>
            <a:endParaRPr lang="nl-NL" sz="2000" dirty="0" smtClean="0"/>
          </a:p>
          <a:p>
            <a:pPr marL="0" indent="0">
              <a:buNone/>
            </a:pPr>
            <a:endParaRPr lang="nl-NL" sz="2000" dirty="0" smtClean="0"/>
          </a:p>
          <a:p>
            <a:pPr marL="0" indent="0">
              <a:buNone/>
            </a:pPr>
            <a:r>
              <a:rPr lang="nl-NL" sz="2000" dirty="0" smtClean="0"/>
              <a:t>300 </a:t>
            </a:r>
            <a:r>
              <a:rPr lang="nl-NL" sz="2000" dirty="0"/>
              <a:t>is 100%; dan weet ik dat 10% gelijk is aan 30 (allebei gedeeld door 10). Als 10% gelijk is aan 30 dan is 20% (2 keer zoveel) gelijk aan 60 (2x30). </a:t>
            </a:r>
            <a:endParaRPr lang="nl-NL" sz="2000" dirty="0" smtClean="0"/>
          </a:p>
          <a:p>
            <a:pPr marL="0" indent="0">
              <a:buNone/>
            </a:pPr>
            <a:r>
              <a:rPr lang="nl-NL" sz="2000" dirty="0" smtClean="0"/>
              <a:t>Dus </a:t>
            </a:r>
            <a:r>
              <a:rPr lang="nl-NL" sz="2000" dirty="0"/>
              <a:t>20% van 300 is gelijk aan 60</a:t>
            </a:r>
            <a:r>
              <a:rPr lang="nl-NL" sz="2000" dirty="0" smtClean="0"/>
              <a:t>. De korting is </a:t>
            </a:r>
            <a:r>
              <a:rPr lang="nl-NL" sz="2000" dirty="0"/>
              <a:t>€ </a:t>
            </a:r>
            <a:r>
              <a:rPr lang="nl-NL" sz="2000" dirty="0" smtClean="0"/>
              <a:t>60.</a:t>
            </a:r>
            <a:endParaRPr lang="en-US" sz="2000" dirty="0"/>
          </a:p>
        </p:txBody>
      </p:sp>
      <p:grpSp>
        <p:nvGrpSpPr>
          <p:cNvPr id="13" name="Groep 12"/>
          <p:cNvGrpSpPr/>
          <p:nvPr/>
        </p:nvGrpSpPr>
        <p:grpSpPr>
          <a:xfrm>
            <a:off x="1187624" y="3789040"/>
            <a:ext cx="5040560" cy="1224136"/>
            <a:chOff x="683568" y="3717032"/>
            <a:chExt cx="5040560" cy="1224136"/>
          </a:xfrm>
        </p:grpSpPr>
        <p:cxnSp>
          <p:nvCxnSpPr>
            <p:cNvPr id="5" name="Rechte verbindingslijn 4"/>
            <p:cNvCxnSpPr/>
            <p:nvPr/>
          </p:nvCxnSpPr>
          <p:spPr>
            <a:xfrm>
              <a:off x="1547664" y="3717032"/>
              <a:ext cx="0" cy="122413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Rechte verbindingslijn 5"/>
            <p:cNvCxnSpPr/>
            <p:nvPr/>
          </p:nvCxnSpPr>
          <p:spPr>
            <a:xfrm>
              <a:off x="2843808" y="3717032"/>
              <a:ext cx="0" cy="122413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Rechte verbindingslijn 7"/>
            <p:cNvCxnSpPr/>
            <p:nvPr/>
          </p:nvCxnSpPr>
          <p:spPr>
            <a:xfrm>
              <a:off x="4211960" y="3717032"/>
              <a:ext cx="0" cy="122413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Rechte verbindingslijn 8"/>
            <p:cNvCxnSpPr/>
            <p:nvPr/>
          </p:nvCxnSpPr>
          <p:spPr>
            <a:xfrm flipH="1">
              <a:off x="683568" y="4329100"/>
              <a:ext cx="50405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Groep 15"/>
          <p:cNvGrpSpPr/>
          <p:nvPr/>
        </p:nvGrpSpPr>
        <p:grpSpPr>
          <a:xfrm>
            <a:off x="2123728" y="3789040"/>
            <a:ext cx="1152128" cy="1224136"/>
            <a:chOff x="2123728" y="3789040"/>
            <a:chExt cx="1152128" cy="1224136"/>
          </a:xfrm>
        </p:grpSpPr>
        <p:sp>
          <p:nvSpPr>
            <p:cNvPr id="14" name="Tekstvak 13"/>
            <p:cNvSpPr txBox="1"/>
            <p:nvPr/>
          </p:nvSpPr>
          <p:spPr>
            <a:xfrm>
              <a:off x="2195736" y="3789040"/>
              <a:ext cx="936104" cy="461665"/>
            </a:xfrm>
            <a:prstGeom prst="rect">
              <a:avLst/>
            </a:prstGeom>
            <a:noFill/>
          </p:spPr>
          <p:txBody>
            <a:bodyPr wrap="square" rtlCol="0">
              <a:spAutoFit/>
            </a:bodyPr>
            <a:lstStyle/>
            <a:p>
              <a:pPr algn="ctr"/>
              <a:r>
                <a:rPr lang="nl-NL" sz="2400" dirty="0" smtClean="0"/>
                <a:t>300</a:t>
              </a:r>
              <a:endParaRPr lang="nl-NL" sz="2400" dirty="0"/>
            </a:p>
          </p:txBody>
        </p:sp>
        <p:sp>
          <p:nvSpPr>
            <p:cNvPr id="15" name="Tekstvak 14"/>
            <p:cNvSpPr txBox="1"/>
            <p:nvPr/>
          </p:nvSpPr>
          <p:spPr>
            <a:xfrm>
              <a:off x="2123728" y="4551511"/>
              <a:ext cx="1152128" cy="461665"/>
            </a:xfrm>
            <a:prstGeom prst="rect">
              <a:avLst/>
            </a:prstGeom>
            <a:noFill/>
          </p:spPr>
          <p:txBody>
            <a:bodyPr wrap="square" rtlCol="0">
              <a:spAutoFit/>
            </a:bodyPr>
            <a:lstStyle/>
            <a:p>
              <a:pPr algn="ctr"/>
              <a:r>
                <a:rPr lang="nl-NL" sz="2400" dirty="0" smtClean="0"/>
                <a:t>100%</a:t>
              </a:r>
              <a:endParaRPr lang="nl-NL" sz="2400" dirty="0"/>
            </a:p>
          </p:txBody>
        </p:sp>
      </p:grpSp>
      <p:grpSp>
        <p:nvGrpSpPr>
          <p:cNvPr id="17" name="Groep 16"/>
          <p:cNvGrpSpPr/>
          <p:nvPr/>
        </p:nvGrpSpPr>
        <p:grpSpPr>
          <a:xfrm>
            <a:off x="3347864" y="3789040"/>
            <a:ext cx="1152128" cy="1224136"/>
            <a:chOff x="2123728" y="3789040"/>
            <a:chExt cx="1152128" cy="1224136"/>
          </a:xfrm>
        </p:grpSpPr>
        <p:sp>
          <p:nvSpPr>
            <p:cNvPr id="18" name="Tekstvak 17"/>
            <p:cNvSpPr txBox="1"/>
            <p:nvPr/>
          </p:nvSpPr>
          <p:spPr>
            <a:xfrm>
              <a:off x="2195736" y="3789040"/>
              <a:ext cx="936104" cy="461665"/>
            </a:xfrm>
            <a:prstGeom prst="rect">
              <a:avLst/>
            </a:prstGeom>
            <a:noFill/>
          </p:spPr>
          <p:txBody>
            <a:bodyPr wrap="square" rtlCol="0">
              <a:spAutoFit/>
            </a:bodyPr>
            <a:lstStyle/>
            <a:p>
              <a:pPr algn="ctr"/>
              <a:r>
                <a:rPr lang="nl-NL" sz="2400" dirty="0" smtClean="0"/>
                <a:t>30</a:t>
              </a:r>
              <a:endParaRPr lang="nl-NL" sz="2400" dirty="0"/>
            </a:p>
          </p:txBody>
        </p:sp>
        <p:sp>
          <p:nvSpPr>
            <p:cNvPr id="19" name="Tekstvak 18"/>
            <p:cNvSpPr txBox="1"/>
            <p:nvPr/>
          </p:nvSpPr>
          <p:spPr>
            <a:xfrm>
              <a:off x="2123728" y="4551511"/>
              <a:ext cx="1152128" cy="461665"/>
            </a:xfrm>
            <a:prstGeom prst="rect">
              <a:avLst/>
            </a:prstGeom>
            <a:noFill/>
          </p:spPr>
          <p:txBody>
            <a:bodyPr wrap="square" rtlCol="0">
              <a:spAutoFit/>
            </a:bodyPr>
            <a:lstStyle/>
            <a:p>
              <a:pPr algn="ctr"/>
              <a:r>
                <a:rPr lang="nl-NL" sz="2400" dirty="0" smtClean="0"/>
                <a:t>10%</a:t>
              </a:r>
              <a:endParaRPr lang="nl-NL" sz="2400" dirty="0"/>
            </a:p>
          </p:txBody>
        </p:sp>
      </p:grpSp>
      <p:grpSp>
        <p:nvGrpSpPr>
          <p:cNvPr id="20" name="Groep 19"/>
          <p:cNvGrpSpPr/>
          <p:nvPr/>
        </p:nvGrpSpPr>
        <p:grpSpPr>
          <a:xfrm>
            <a:off x="4716016" y="3789040"/>
            <a:ext cx="1152128" cy="1224136"/>
            <a:chOff x="2123728" y="3789040"/>
            <a:chExt cx="1152128" cy="1224136"/>
          </a:xfrm>
        </p:grpSpPr>
        <p:sp>
          <p:nvSpPr>
            <p:cNvPr id="21" name="Tekstvak 20"/>
            <p:cNvSpPr txBox="1"/>
            <p:nvPr/>
          </p:nvSpPr>
          <p:spPr>
            <a:xfrm>
              <a:off x="2195736" y="3789040"/>
              <a:ext cx="936104" cy="461665"/>
            </a:xfrm>
            <a:prstGeom prst="rect">
              <a:avLst/>
            </a:prstGeom>
            <a:noFill/>
          </p:spPr>
          <p:txBody>
            <a:bodyPr wrap="square" rtlCol="0">
              <a:spAutoFit/>
            </a:bodyPr>
            <a:lstStyle/>
            <a:p>
              <a:pPr algn="ctr"/>
              <a:r>
                <a:rPr lang="nl-NL" sz="2400" dirty="0"/>
                <a:t>6</a:t>
              </a:r>
              <a:r>
                <a:rPr lang="nl-NL" sz="2400" dirty="0" smtClean="0"/>
                <a:t>0</a:t>
              </a:r>
              <a:endParaRPr lang="nl-NL" sz="2400" dirty="0"/>
            </a:p>
          </p:txBody>
        </p:sp>
        <p:sp>
          <p:nvSpPr>
            <p:cNvPr id="22" name="Tekstvak 21"/>
            <p:cNvSpPr txBox="1"/>
            <p:nvPr/>
          </p:nvSpPr>
          <p:spPr>
            <a:xfrm>
              <a:off x="2123728" y="4551511"/>
              <a:ext cx="1152128" cy="461665"/>
            </a:xfrm>
            <a:prstGeom prst="rect">
              <a:avLst/>
            </a:prstGeom>
            <a:noFill/>
          </p:spPr>
          <p:txBody>
            <a:bodyPr wrap="square" rtlCol="0">
              <a:spAutoFit/>
            </a:bodyPr>
            <a:lstStyle/>
            <a:p>
              <a:pPr algn="ctr"/>
              <a:r>
                <a:rPr lang="nl-NL" sz="2400" dirty="0"/>
                <a:t>2</a:t>
              </a:r>
              <a:r>
                <a:rPr lang="nl-NL" sz="2400" dirty="0" smtClean="0"/>
                <a:t>0%</a:t>
              </a:r>
              <a:endParaRPr lang="nl-NL" sz="2400" dirty="0"/>
            </a:p>
          </p:txBody>
        </p:sp>
      </p:grpSp>
      <p:sp>
        <p:nvSpPr>
          <p:cNvPr id="4" name="Wolkvormige toelichting 3"/>
          <p:cNvSpPr/>
          <p:nvPr/>
        </p:nvSpPr>
        <p:spPr>
          <a:xfrm>
            <a:off x="6732240" y="1417638"/>
            <a:ext cx="2160240" cy="93124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smtClean="0"/>
              <a:t>context</a:t>
            </a:r>
            <a:endParaRPr lang="nl-NL" dirty="0"/>
          </a:p>
        </p:txBody>
      </p:sp>
      <p:sp>
        <p:nvSpPr>
          <p:cNvPr id="23" name="Wolkvormige toelichting 22"/>
          <p:cNvSpPr/>
          <p:nvPr/>
        </p:nvSpPr>
        <p:spPr>
          <a:xfrm>
            <a:off x="6884640" y="3145830"/>
            <a:ext cx="2160240" cy="931242"/>
          </a:xfrm>
          <a:prstGeom prst="cloudCallout">
            <a:avLst>
              <a:gd name="adj1" fmla="val -68649"/>
              <a:gd name="adj2" fmla="val 7341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smtClean="0"/>
              <a:t>model</a:t>
            </a:r>
            <a:endParaRPr lang="nl-NL" dirty="0"/>
          </a:p>
        </p:txBody>
      </p:sp>
      <p:sp>
        <p:nvSpPr>
          <p:cNvPr id="24" name="Wolkvormige toelichting 23"/>
          <p:cNvSpPr/>
          <p:nvPr/>
        </p:nvSpPr>
        <p:spPr>
          <a:xfrm>
            <a:off x="6884640" y="5162054"/>
            <a:ext cx="2160240" cy="931242"/>
          </a:xfrm>
          <a:prstGeom prst="cloudCallout">
            <a:avLst>
              <a:gd name="adj1" fmla="val -72568"/>
              <a:gd name="adj2" fmla="val 334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smtClean="0"/>
              <a:t>formeel</a:t>
            </a:r>
            <a:endParaRPr lang="nl-NL" dirty="0"/>
          </a:p>
        </p:txBody>
      </p:sp>
    </p:spTree>
    <p:extLst>
      <p:ext uri="{BB962C8B-B14F-4D97-AF65-F5344CB8AC3E}">
        <p14:creationId xmlns:p14="http://schemas.microsoft.com/office/powerpoint/2010/main" val="3855303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3"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699792" y="274638"/>
            <a:ext cx="6048672" cy="1143000"/>
          </a:xfrm>
        </p:spPr>
        <p:txBody>
          <a:bodyPr>
            <a:normAutofit/>
          </a:bodyPr>
          <a:lstStyle/>
          <a:p>
            <a:r>
              <a:rPr lang="nl-NL" sz="2800" dirty="0" smtClean="0"/>
              <a:t>Benodigde taal en formuleringen</a:t>
            </a:r>
            <a:endParaRPr lang="nl-NL" sz="2800" dirty="0"/>
          </a:p>
        </p:txBody>
      </p:sp>
      <p:sp>
        <p:nvSpPr>
          <p:cNvPr id="3" name="Tijdelijke aanduiding voor inhoud 2"/>
          <p:cNvSpPr>
            <a:spLocks noGrp="1"/>
          </p:cNvSpPr>
          <p:nvPr>
            <p:ph idx="1"/>
          </p:nvPr>
        </p:nvSpPr>
        <p:spPr>
          <a:xfrm>
            <a:off x="457200" y="1600200"/>
            <a:ext cx="8229600" cy="4925144"/>
          </a:xfrm>
        </p:spPr>
        <p:txBody>
          <a:bodyPr>
            <a:normAutofit fontScale="92500" lnSpcReduction="10000"/>
          </a:bodyPr>
          <a:lstStyle/>
          <a:p>
            <a:endParaRPr lang="nl-NL" dirty="0"/>
          </a:p>
          <a:p>
            <a:r>
              <a:rPr lang="nl-NL" dirty="0" smtClean="0"/>
              <a:t>Dagelijkse taal: korting, betalen, hoeveel</a:t>
            </a:r>
            <a:endParaRPr lang="nl-NL" dirty="0"/>
          </a:p>
          <a:p>
            <a:r>
              <a:rPr lang="nl-NL" dirty="0" smtClean="0"/>
              <a:t>Schooltaal: hoeveelheid, minder</a:t>
            </a:r>
          </a:p>
          <a:p>
            <a:r>
              <a:rPr lang="nl-NL" dirty="0" smtClean="0"/>
              <a:t>Vaktaal: verhoudingstabel, procenten</a:t>
            </a:r>
          </a:p>
          <a:p>
            <a:pPr marL="0" indent="0">
              <a:buNone/>
            </a:pPr>
            <a:endParaRPr lang="nl-NL" dirty="0" smtClean="0"/>
          </a:p>
          <a:p>
            <a:r>
              <a:rPr lang="nl-NL" dirty="0" smtClean="0"/>
              <a:t>Formuleringen:</a:t>
            </a:r>
          </a:p>
          <a:p>
            <a:pPr marL="0" indent="0">
              <a:buNone/>
            </a:pPr>
            <a:r>
              <a:rPr lang="nl-NL" dirty="0" smtClean="0"/>
              <a:t>Het bedrag dat eraf gaat</a:t>
            </a:r>
          </a:p>
          <a:p>
            <a:pPr marL="0" indent="0">
              <a:buNone/>
            </a:pPr>
            <a:r>
              <a:rPr lang="nl-NL" dirty="0" smtClean="0"/>
              <a:t>Allebei gedeeld door…</a:t>
            </a:r>
          </a:p>
          <a:p>
            <a:pPr marL="0" indent="0">
              <a:buNone/>
            </a:pPr>
            <a:r>
              <a:rPr lang="nl-NL" dirty="0" smtClean="0"/>
              <a:t>Allebei keer…</a:t>
            </a:r>
          </a:p>
          <a:p>
            <a:pPr marL="0" indent="0">
              <a:buNone/>
            </a:pPr>
            <a:r>
              <a:rPr lang="nl-NL" dirty="0" smtClean="0"/>
              <a:t>Twee keer zoveel als…</a:t>
            </a:r>
          </a:p>
          <a:p>
            <a:pPr marL="0" indent="0">
              <a:buNone/>
            </a:pPr>
            <a:r>
              <a:rPr lang="nl-NL" dirty="0" smtClean="0"/>
              <a:t>Gelijk aan…</a:t>
            </a:r>
          </a:p>
          <a:p>
            <a:pPr marL="0" indent="0">
              <a:buNone/>
            </a:pPr>
            <a:endParaRPr lang="nl-NL" dirty="0"/>
          </a:p>
        </p:txBody>
      </p:sp>
    </p:spTree>
    <p:extLst>
      <p:ext uri="{BB962C8B-B14F-4D97-AF65-F5344CB8AC3E}">
        <p14:creationId xmlns:p14="http://schemas.microsoft.com/office/powerpoint/2010/main" val="3018268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Denkstappen uitschrijven:</a:t>
            </a:r>
            <a:br>
              <a:rPr lang="nl-NL" dirty="0" smtClean="0"/>
            </a:br>
            <a:r>
              <a:rPr lang="nl-NL" dirty="0" smtClean="0"/>
              <a:t>schattend rekenen</a:t>
            </a:r>
            <a:endParaRPr lang="nl-NL" dirty="0"/>
          </a:p>
        </p:txBody>
      </p:sp>
      <p:sp>
        <p:nvSpPr>
          <p:cNvPr id="3" name="Content Placeholder 2"/>
          <p:cNvSpPr>
            <a:spLocks noGrp="1"/>
          </p:cNvSpPr>
          <p:nvPr>
            <p:ph idx="1"/>
          </p:nvPr>
        </p:nvSpPr>
        <p:spPr/>
        <p:txBody>
          <a:bodyPr/>
          <a:lstStyle/>
          <a:p>
            <a:pPr marL="0" indent="0">
              <a:buNone/>
            </a:pPr>
            <a:r>
              <a:rPr lang="nl-NL" dirty="0" smtClean="0"/>
              <a:t>“Hoeveel </a:t>
            </a:r>
            <a:r>
              <a:rPr lang="nl-NL" dirty="0"/>
              <a:t>moet ik ongeveer betalen voor de appels die ik heb </a:t>
            </a:r>
            <a:r>
              <a:rPr lang="nl-NL" dirty="0" smtClean="0"/>
              <a:t>gepakt?”</a:t>
            </a:r>
          </a:p>
          <a:p>
            <a:pPr marL="0" indent="0">
              <a:buNone/>
            </a:pPr>
            <a:endParaRPr lang="nl-NL" dirty="0"/>
          </a:p>
          <a:p>
            <a:r>
              <a:rPr lang="nl-NL" dirty="0" smtClean="0"/>
              <a:t>Schrijf de denkstappen uit op de handout.</a:t>
            </a:r>
          </a:p>
          <a:p>
            <a:r>
              <a:rPr lang="nl-NL" dirty="0" smtClean="0"/>
              <a:t>Specificeer de benodigde taal op de handout.</a:t>
            </a:r>
          </a:p>
          <a:p>
            <a:r>
              <a:rPr lang="nl-NL" dirty="0" smtClean="0"/>
              <a:t>Wissel uit in tweetallen.</a:t>
            </a:r>
          </a:p>
          <a:p>
            <a:r>
              <a:rPr lang="nl-NL" dirty="0" smtClean="0"/>
              <a:t>Wissel uit: plenair. </a:t>
            </a:r>
            <a:endParaRPr lang="nl-NL" dirty="0"/>
          </a:p>
        </p:txBody>
      </p:sp>
    </p:spTree>
    <p:extLst>
      <p:ext uri="{BB962C8B-B14F-4D97-AF65-F5344CB8AC3E}">
        <p14:creationId xmlns:p14="http://schemas.microsoft.com/office/powerpoint/2010/main" val="2508415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nl-NL" dirty="0" smtClean="0"/>
              <a:t>Stappen in het denken bij schattend rekenen</a:t>
            </a:r>
            <a:endParaRPr lang="nl-NL" dirty="0"/>
          </a:p>
        </p:txBody>
      </p:sp>
      <p:sp>
        <p:nvSpPr>
          <p:cNvPr id="3" name="Content Placeholder 2"/>
          <p:cNvSpPr>
            <a:spLocks noGrp="1"/>
          </p:cNvSpPr>
          <p:nvPr>
            <p:ph idx="1"/>
          </p:nvPr>
        </p:nvSpPr>
        <p:spPr/>
        <p:txBody>
          <a:bodyPr>
            <a:normAutofit fontScale="92500" lnSpcReduction="20000"/>
          </a:bodyPr>
          <a:lstStyle/>
          <a:p>
            <a:pPr lvl="0"/>
            <a:r>
              <a:rPr lang="nl-NL" dirty="0"/>
              <a:t>Vaststellen dat </a:t>
            </a:r>
            <a:r>
              <a:rPr lang="nl-NL" dirty="0" smtClean="0"/>
              <a:t>‘ongeveer’ </a:t>
            </a:r>
            <a:r>
              <a:rPr lang="nl-NL" dirty="0"/>
              <a:t>in deze context goed genoeg </a:t>
            </a:r>
            <a:r>
              <a:rPr lang="nl-NL" dirty="0" smtClean="0"/>
              <a:t>is.</a:t>
            </a:r>
            <a:endParaRPr lang="nl-NL" dirty="0"/>
          </a:p>
          <a:p>
            <a:pPr lvl="0"/>
            <a:r>
              <a:rPr lang="nl-NL" dirty="0"/>
              <a:t>Afronden naar getallen waar je makkelijk mee kunt rekenen; ev. </a:t>
            </a:r>
            <a:r>
              <a:rPr lang="nl-NL" dirty="0" smtClean="0"/>
              <a:t>expliciet maken van de relatie </a:t>
            </a:r>
            <a:r>
              <a:rPr lang="nl-NL" dirty="0"/>
              <a:t>tussen </a:t>
            </a:r>
            <a:r>
              <a:rPr lang="nl-NL" dirty="0" smtClean="0"/>
              <a:t>“precies rekenen” (1,532</a:t>
            </a:r>
            <a:r>
              <a:rPr lang="nl-NL" dirty="0"/>
              <a:t>) </a:t>
            </a:r>
            <a:r>
              <a:rPr lang="nl-NL" dirty="0" smtClean="0"/>
              <a:t>en “ongeveer rekenen” (1,5).</a:t>
            </a:r>
            <a:endParaRPr lang="nl-NL" dirty="0"/>
          </a:p>
          <a:p>
            <a:pPr lvl="0"/>
            <a:r>
              <a:rPr lang="nl-NL" dirty="0" smtClean="0"/>
              <a:t>Formeel rekenen.</a:t>
            </a:r>
            <a:endParaRPr lang="nl-NL" dirty="0"/>
          </a:p>
          <a:p>
            <a:pPr lvl="0"/>
            <a:r>
              <a:rPr lang="nl-NL" dirty="0"/>
              <a:t>Conclusie met </a:t>
            </a:r>
            <a:r>
              <a:rPr lang="nl-NL" dirty="0" smtClean="0"/>
              <a:t>‘ongeveer’/ ‘genoeg’ </a:t>
            </a:r>
            <a:r>
              <a:rPr lang="nl-NL" dirty="0"/>
              <a:t>erin, eventueel met </a:t>
            </a:r>
            <a:r>
              <a:rPr lang="nl-NL" dirty="0" smtClean="0"/>
              <a:t>de opmerking dat het </a:t>
            </a:r>
            <a:r>
              <a:rPr lang="nl-NL" dirty="0"/>
              <a:t>iets te weinig of te veel zal zijn (</a:t>
            </a:r>
            <a:r>
              <a:rPr lang="nl-NL" dirty="0" smtClean="0"/>
              <a:t>bijvoorbeeld </a:t>
            </a:r>
            <a:r>
              <a:rPr lang="nl-NL" dirty="0"/>
              <a:t>doordat je beide getallen naar boven hebt afgerond</a:t>
            </a:r>
            <a:r>
              <a:rPr lang="nl-NL" dirty="0" smtClean="0"/>
              <a:t>).</a:t>
            </a:r>
            <a:endParaRPr lang="nl-NL" dirty="0"/>
          </a:p>
          <a:p>
            <a:pPr lvl="0"/>
            <a:r>
              <a:rPr lang="nl-NL" dirty="0"/>
              <a:t>Nagaan of de schatting </a:t>
            </a:r>
            <a:r>
              <a:rPr lang="nl-NL" dirty="0" smtClean="0"/>
              <a:t>klopt.</a:t>
            </a:r>
            <a:endParaRPr lang="nl-NL" dirty="0"/>
          </a:p>
          <a:p>
            <a:pPr marL="0" indent="0">
              <a:buNone/>
            </a:pPr>
            <a:endParaRPr lang="nl-NL" dirty="0"/>
          </a:p>
        </p:txBody>
      </p:sp>
    </p:spTree>
    <p:extLst>
      <p:ext uri="{BB962C8B-B14F-4D97-AF65-F5344CB8AC3E}">
        <p14:creationId xmlns:p14="http://schemas.microsoft.com/office/powerpoint/2010/main" val="26676004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Denkstappen: benodigde taal</a:t>
            </a:r>
            <a:endParaRPr lang="nl-NL" dirty="0"/>
          </a:p>
        </p:txBody>
      </p:sp>
      <p:sp>
        <p:nvSpPr>
          <p:cNvPr id="3" name="Content Placeholder 2"/>
          <p:cNvSpPr>
            <a:spLocks noGrp="1"/>
          </p:cNvSpPr>
          <p:nvPr>
            <p:ph idx="1"/>
          </p:nvPr>
        </p:nvSpPr>
        <p:spPr/>
        <p:txBody>
          <a:bodyPr>
            <a:normAutofit lnSpcReduction="10000"/>
          </a:bodyPr>
          <a:lstStyle/>
          <a:p>
            <a:r>
              <a:rPr lang="nl-NL" dirty="0"/>
              <a:t>Dagelijkse taal: We wegen de appels op een </a:t>
            </a:r>
            <a:r>
              <a:rPr lang="nl-NL" i="1" dirty="0"/>
              <a:t>weegschaal</a:t>
            </a:r>
            <a:r>
              <a:rPr lang="nl-NL" dirty="0" smtClean="0"/>
              <a:t>.</a:t>
            </a:r>
          </a:p>
          <a:p>
            <a:pPr marL="0" indent="0">
              <a:buNone/>
            </a:pPr>
            <a:endParaRPr lang="nl-NL" dirty="0"/>
          </a:p>
          <a:p>
            <a:r>
              <a:rPr lang="nl-NL" dirty="0"/>
              <a:t>Schooltaal: Welk </a:t>
            </a:r>
            <a:r>
              <a:rPr lang="nl-NL" i="1" dirty="0"/>
              <a:t>bedrag</a:t>
            </a:r>
            <a:r>
              <a:rPr lang="nl-NL" dirty="0"/>
              <a:t> moet ik betalen voor die </a:t>
            </a:r>
            <a:r>
              <a:rPr lang="nl-NL" i="1" dirty="0"/>
              <a:t>hoeveelheid </a:t>
            </a:r>
            <a:r>
              <a:rPr lang="nl-NL" dirty="0"/>
              <a:t>[dat </a:t>
            </a:r>
            <a:r>
              <a:rPr lang="nl-NL" i="1" dirty="0"/>
              <a:t>gewicht</a:t>
            </a:r>
            <a:r>
              <a:rPr lang="nl-NL" dirty="0"/>
              <a:t>]? (</a:t>
            </a:r>
            <a:r>
              <a:rPr lang="nl-NL" i="1" dirty="0"/>
              <a:t>iets) meer dan, minder </a:t>
            </a:r>
            <a:r>
              <a:rPr lang="nl-NL" i="1" dirty="0" smtClean="0"/>
              <a:t>dan</a:t>
            </a:r>
          </a:p>
          <a:p>
            <a:pPr marL="0" indent="0">
              <a:buNone/>
            </a:pPr>
            <a:endParaRPr lang="nl-NL" dirty="0"/>
          </a:p>
          <a:p>
            <a:r>
              <a:rPr lang="nl-NL" dirty="0"/>
              <a:t>Vaktaal: 1,98 </a:t>
            </a:r>
            <a:r>
              <a:rPr lang="nl-NL" i="1" dirty="0"/>
              <a:t>per</a:t>
            </a:r>
            <a:r>
              <a:rPr lang="nl-NL" dirty="0"/>
              <a:t> kilo; een bedrag </a:t>
            </a:r>
            <a:r>
              <a:rPr lang="nl-NL" i="1" dirty="0"/>
              <a:t>afronden</a:t>
            </a:r>
            <a:r>
              <a:rPr lang="nl-NL" dirty="0"/>
              <a:t>; we gaan het bedrag </a:t>
            </a:r>
            <a:r>
              <a:rPr lang="nl-NL" i="1" dirty="0"/>
              <a:t>schatten</a:t>
            </a:r>
            <a:r>
              <a:rPr lang="nl-NL" dirty="0"/>
              <a:t>; 1,532 is iets meer dan</a:t>
            </a:r>
            <a:r>
              <a:rPr lang="nl-NL" i="1" dirty="0"/>
              <a:t> anderhalve</a:t>
            </a:r>
            <a:r>
              <a:rPr lang="nl-NL" dirty="0"/>
              <a:t> kilo</a:t>
            </a:r>
          </a:p>
          <a:p>
            <a:pPr marL="0" indent="0">
              <a:buNone/>
            </a:pPr>
            <a:endParaRPr lang="nl-NL" dirty="0"/>
          </a:p>
        </p:txBody>
      </p:sp>
    </p:spTree>
    <p:extLst>
      <p:ext uri="{BB962C8B-B14F-4D97-AF65-F5344CB8AC3E}">
        <p14:creationId xmlns:p14="http://schemas.microsoft.com/office/powerpoint/2010/main" val="4115598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Interactie rond schattend rekenen</a:t>
            </a:r>
            <a:endParaRPr lang="nl-NL" dirty="0"/>
          </a:p>
        </p:txBody>
      </p:sp>
      <p:sp>
        <p:nvSpPr>
          <p:cNvPr id="3" name="Content Placeholder 2"/>
          <p:cNvSpPr>
            <a:spLocks noGrp="1"/>
          </p:cNvSpPr>
          <p:nvPr>
            <p:ph idx="1"/>
          </p:nvPr>
        </p:nvSpPr>
        <p:spPr/>
        <p:txBody>
          <a:bodyPr/>
          <a:lstStyle/>
          <a:p>
            <a:pPr marL="0" indent="0">
              <a:buNone/>
            </a:pPr>
            <a:endParaRPr lang="nl-NL" dirty="0" smtClean="0"/>
          </a:p>
          <a:p>
            <a:pPr marL="0" indent="0">
              <a:buNone/>
            </a:pPr>
            <a:r>
              <a:rPr lang="nl-NL" dirty="0" smtClean="0"/>
              <a:t>“Hoeveel moet ik ongeveer betalen voor deze appels....?” </a:t>
            </a:r>
          </a:p>
          <a:p>
            <a:pPr marL="0" indent="0">
              <a:buNone/>
            </a:pPr>
            <a:endParaRPr lang="nl-NL" dirty="0"/>
          </a:p>
          <a:p>
            <a:r>
              <a:rPr lang="nl-NL" dirty="0" smtClean="0"/>
              <a:t>Lees het interactiefragment op de handout.</a:t>
            </a:r>
          </a:p>
          <a:p>
            <a:r>
              <a:rPr lang="nl-NL" dirty="0" smtClean="0"/>
              <a:t>Wat gaat er mis?</a:t>
            </a:r>
          </a:p>
          <a:p>
            <a:r>
              <a:rPr lang="nl-NL" dirty="0" smtClean="0"/>
              <a:t>Wissel uit in tweetallen.</a:t>
            </a:r>
          </a:p>
          <a:p>
            <a:r>
              <a:rPr lang="nl-NL" dirty="0" smtClean="0"/>
              <a:t>Wissel uit: plenair.</a:t>
            </a:r>
            <a:endParaRPr lang="nl-NL" dirty="0"/>
          </a:p>
          <a:p>
            <a:pPr marL="0" indent="0">
              <a:buNone/>
            </a:pPr>
            <a:endParaRPr lang="nl-NL" dirty="0" smtClean="0"/>
          </a:p>
          <a:p>
            <a:pPr marL="0" indent="0">
              <a:buNone/>
            </a:pPr>
            <a:endParaRPr lang="nl-NL" dirty="0"/>
          </a:p>
        </p:txBody>
      </p:sp>
    </p:spTree>
    <p:extLst>
      <p:ext uri="{BB962C8B-B14F-4D97-AF65-F5344CB8AC3E}">
        <p14:creationId xmlns:p14="http://schemas.microsoft.com/office/powerpoint/2010/main" val="4306586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Interactieklimaat in de eigen klas: een verkenning</a:t>
            </a:r>
            <a:endParaRPr lang="nl-NL" dirty="0"/>
          </a:p>
        </p:txBody>
      </p:sp>
      <p:sp>
        <p:nvSpPr>
          <p:cNvPr id="3" name="Content Placeholder 2"/>
          <p:cNvSpPr>
            <a:spLocks noGrp="1"/>
          </p:cNvSpPr>
          <p:nvPr>
            <p:ph idx="1"/>
          </p:nvPr>
        </p:nvSpPr>
        <p:spPr/>
        <p:txBody>
          <a:bodyPr/>
          <a:lstStyle/>
          <a:p>
            <a:r>
              <a:rPr lang="nl-NL" dirty="0" smtClean="0"/>
              <a:t>Hoe karakteriseer je de interactie in je eigen rekenlessen?</a:t>
            </a:r>
          </a:p>
          <a:p>
            <a:r>
              <a:rPr lang="nl-NL" dirty="0" smtClean="0"/>
              <a:t>Wat voor soort vragen stel je?</a:t>
            </a:r>
          </a:p>
          <a:p>
            <a:r>
              <a:rPr lang="nl-NL" dirty="0" smtClean="0"/>
              <a:t>Geef je feedback op de taal van leerlingen?</a:t>
            </a:r>
          </a:p>
          <a:p>
            <a:r>
              <a:rPr lang="nl-NL" dirty="0" smtClean="0"/>
              <a:t>Hoeveel ruimte is er voor leerlinginbreng?</a:t>
            </a:r>
          </a:p>
          <a:p>
            <a:r>
              <a:rPr lang="nl-NL" dirty="0" smtClean="0"/>
              <a:t>Reageren leerlingen ook wel eens op elkaar?</a:t>
            </a:r>
          </a:p>
          <a:p>
            <a:r>
              <a:rPr lang="nl-NL" dirty="0" smtClean="0"/>
              <a:t>Loop je als leerkracht in interactie met de klas wel eens ergens tegenaan? </a:t>
            </a:r>
            <a:endParaRPr lang="nl-NL" dirty="0"/>
          </a:p>
        </p:txBody>
      </p:sp>
    </p:spTree>
    <p:extLst>
      <p:ext uri="{BB962C8B-B14F-4D97-AF65-F5344CB8AC3E}">
        <p14:creationId xmlns:p14="http://schemas.microsoft.com/office/powerpoint/2010/main" val="1292220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Huiswerk bijeenkomst 3</a:t>
            </a:r>
            <a:endParaRPr lang="nl-NL" dirty="0"/>
          </a:p>
        </p:txBody>
      </p:sp>
      <p:sp>
        <p:nvSpPr>
          <p:cNvPr id="3" name="Content Placeholder 2"/>
          <p:cNvSpPr>
            <a:spLocks noGrp="1"/>
          </p:cNvSpPr>
          <p:nvPr>
            <p:ph idx="1"/>
          </p:nvPr>
        </p:nvSpPr>
        <p:spPr>
          <a:xfrm>
            <a:off x="457200" y="1600200"/>
            <a:ext cx="8229600" cy="5357192"/>
          </a:xfrm>
        </p:spPr>
        <p:txBody>
          <a:bodyPr>
            <a:normAutofit/>
          </a:bodyPr>
          <a:lstStyle/>
          <a:p>
            <a:r>
              <a:rPr lang="nl-NL" dirty="0" smtClean="0"/>
              <a:t>Opdracht schattend rekenen (voorbereiding en uitvoer van een les): zie handout</a:t>
            </a:r>
          </a:p>
          <a:p>
            <a:r>
              <a:rPr lang="nl-NL" dirty="0" smtClean="0"/>
              <a:t>Lezen: artikel in Volgens Bartjens van Munk, Smit, Bakker, &amp; Keijzer (2015).</a:t>
            </a:r>
          </a:p>
        </p:txBody>
      </p:sp>
    </p:spTree>
    <p:extLst>
      <p:ext uri="{BB962C8B-B14F-4D97-AF65-F5344CB8AC3E}">
        <p14:creationId xmlns:p14="http://schemas.microsoft.com/office/powerpoint/2010/main" val="3371684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Terugblik bijeenkomst 1</a:t>
            </a:r>
            <a:endParaRPr lang="nl-NL" dirty="0"/>
          </a:p>
        </p:txBody>
      </p:sp>
      <p:sp>
        <p:nvSpPr>
          <p:cNvPr id="3" name="Content Placeholder 2"/>
          <p:cNvSpPr>
            <a:spLocks noGrp="1"/>
          </p:cNvSpPr>
          <p:nvPr>
            <p:ph idx="1"/>
          </p:nvPr>
        </p:nvSpPr>
        <p:spPr/>
        <p:txBody>
          <a:bodyPr/>
          <a:lstStyle/>
          <a:p>
            <a:r>
              <a:rPr lang="nl-NL" dirty="0" smtClean="0"/>
              <a:t>Kennismaking: interview rondom stellingen</a:t>
            </a:r>
          </a:p>
          <a:p>
            <a:r>
              <a:rPr lang="nl-NL" dirty="0" smtClean="0"/>
              <a:t>Achtergrond taal in de reken-wiskundeles</a:t>
            </a:r>
          </a:p>
          <a:p>
            <a:r>
              <a:rPr lang="nl-NL" dirty="0" smtClean="0"/>
              <a:t>Verkenning taal bij rekenen: wasmiddelopgave </a:t>
            </a:r>
          </a:p>
          <a:p>
            <a:r>
              <a:rPr lang="nl-NL" dirty="0" smtClean="0"/>
              <a:t>Verkenning taligheid in eigen rekenmethode</a:t>
            </a:r>
          </a:p>
          <a:p>
            <a:r>
              <a:rPr lang="nl-NL" dirty="0" smtClean="0"/>
              <a:t>Opdrachten bijeenkomst 2:</a:t>
            </a:r>
          </a:p>
          <a:p>
            <a:pPr marL="0" indent="0">
              <a:buNone/>
            </a:pPr>
            <a:r>
              <a:rPr lang="nl-NL" dirty="0" smtClean="0"/>
              <a:t>1) </a:t>
            </a:r>
            <a:r>
              <a:rPr lang="nl-NL" dirty="0" err="1" smtClean="0"/>
              <a:t>Leerlinginterview</a:t>
            </a:r>
            <a:endParaRPr lang="nl-NL" dirty="0" smtClean="0"/>
          </a:p>
          <a:p>
            <a:pPr marL="0" indent="0">
              <a:buNone/>
            </a:pPr>
            <a:r>
              <a:rPr lang="nl-NL" dirty="0" smtClean="0"/>
              <a:t>2) Artikel in Levende Talen Tijdschrift (Smit, 2014)</a:t>
            </a:r>
            <a:endParaRPr lang="nl-NL" dirty="0"/>
          </a:p>
        </p:txBody>
      </p:sp>
    </p:spTree>
    <p:extLst>
      <p:ext uri="{BB962C8B-B14F-4D97-AF65-F5344CB8AC3E}">
        <p14:creationId xmlns:p14="http://schemas.microsoft.com/office/powerpoint/2010/main" val="130757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Programma bijeenkomst 2</a:t>
            </a:r>
            <a:endParaRPr lang="nl-NL" dirty="0"/>
          </a:p>
        </p:txBody>
      </p:sp>
      <p:sp>
        <p:nvSpPr>
          <p:cNvPr id="3" name="Content Placeholder 2"/>
          <p:cNvSpPr>
            <a:spLocks noGrp="1"/>
          </p:cNvSpPr>
          <p:nvPr>
            <p:ph idx="1"/>
          </p:nvPr>
        </p:nvSpPr>
        <p:spPr>
          <a:xfrm>
            <a:off x="611560" y="1628800"/>
            <a:ext cx="8229600" cy="5040560"/>
          </a:xfrm>
        </p:spPr>
        <p:txBody>
          <a:bodyPr>
            <a:normAutofit/>
          </a:bodyPr>
          <a:lstStyle/>
          <a:p>
            <a:r>
              <a:rPr lang="nl-NL" dirty="0" smtClean="0"/>
              <a:t>Nabespreken observatieopdracht</a:t>
            </a:r>
          </a:p>
          <a:p>
            <a:r>
              <a:rPr lang="nl-NL" dirty="0" smtClean="0"/>
              <a:t>Reflectie </a:t>
            </a:r>
            <a:r>
              <a:rPr lang="nl-NL" dirty="0"/>
              <a:t>op artikel Levende Talen </a:t>
            </a:r>
            <a:r>
              <a:rPr lang="nl-NL" dirty="0" smtClean="0"/>
              <a:t>Tijdschrift</a:t>
            </a:r>
          </a:p>
          <a:p>
            <a:r>
              <a:rPr lang="nl-NL" dirty="0" smtClean="0"/>
              <a:t>Denkstappen bij rekenen-wiskunde: intro</a:t>
            </a:r>
          </a:p>
          <a:p>
            <a:r>
              <a:rPr lang="nl-NL" dirty="0" smtClean="0"/>
              <a:t>Denkstappen bij verhoudingen</a:t>
            </a:r>
          </a:p>
          <a:p>
            <a:r>
              <a:rPr lang="nl-NL" dirty="0" smtClean="0"/>
              <a:t>Zelf denkstappen uitschrijven: schattend rekenen</a:t>
            </a:r>
          </a:p>
          <a:p>
            <a:r>
              <a:rPr lang="nl-NL" dirty="0"/>
              <a:t>Interactieklimaat in de eigen klas: een </a:t>
            </a:r>
            <a:r>
              <a:rPr lang="nl-NL" dirty="0" smtClean="0"/>
              <a:t>verkenning </a:t>
            </a:r>
          </a:p>
          <a:p>
            <a:r>
              <a:rPr lang="nl-NL" dirty="0" smtClean="0"/>
              <a:t>Opdrachten </a:t>
            </a:r>
            <a:r>
              <a:rPr lang="nl-NL" dirty="0"/>
              <a:t>volgende </a:t>
            </a:r>
            <a:r>
              <a:rPr lang="nl-NL" dirty="0" smtClean="0"/>
              <a:t>keer</a:t>
            </a:r>
          </a:p>
          <a:p>
            <a:r>
              <a:rPr lang="nl-NL" dirty="0"/>
              <a:t>Praktische zaken</a:t>
            </a:r>
          </a:p>
          <a:p>
            <a:endParaRPr lang="nl-NL" dirty="0"/>
          </a:p>
          <a:p>
            <a:pPr marL="0" indent="0">
              <a:buNone/>
            </a:pPr>
            <a:endParaRPr lang="nl-NL" dirty="0" smtClean="0"/>
          </a:p>
          <a:p>
            <a:endParaRPr lang="nl-NL" dirty="0"/>
          </a:p>
        </p:txBody>
      </p:sp>
    </p:spTree>
    <p:extLst>
      <p:ext uri="{BB962C8B-B14F-4D97-AF65-F5344CB8AC3E}">
        <p14:creationId xmlns:p14="http://schemas.microsoft.com/office/powerpoint/2010/main" val="3644192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9792" y="116632"/>
            <a:ext cx="5987008" cy="1368152"/>
          </a:xfrm>
        </p:spPr>
        <p:txBody>
          <a:bodyPr>
            <a:normAutofit fontScale="90000"/>
          </a:bodyPr>
          <a:lstStyle/>
          <a:p>
            <a:r>
              <a:rPr lang="en-US" dirty="0" err="1" smtClean="0"/>
              <a:t>Observatieopdracht</a:t>
            </a:r>
            <a:r>
              <a:rPr lang="en-US" dirty="0" smtClean="0"/>
              <a:t>: </a:t>
            </a:r>
            <a:r>
              <a:rPr lang="en-US" dirty="0" err="1" smtClean="0"/>
              <a:t>leerlinggesprek</a:t>
            </a:r>
            <a:r>
              <a:rPr lang="en-US" dirty="0" smtClean="0"/>
              <a:t> </a:t>
            </a:r>
            <a:r>
              <a:rPr lang="en-US" dirty="0" err="1" smtClean="0"/>
              <a:t>rond</a:t>
            </a:r>
            <a:r>
              <a:rPr lang="en-US" dirty="0" smtClean="0"/>
              <a:t> </a:t>
            </a:r>
            <a:r>
              <a:rPr lang="en-US" dirty="0" err="1" smtClean="0"/>
              <a:t>talige</a:t>
            </a:r>
            <a:r>
              <a:rPr lang="en-US" dirty="0" smtClean="0"/>
              <a:t> </a:t>
            </a:r>
            <a:r>
              <a:rPr lang="en-US" dirty="0" err="1" smtClean="0"/>
              <a:t>rekenopgave</a:t>
            </a:r>
            <a:endParaRPr lang="en-US" dirty="0"/>
          </a:p>
        </p:txBody>
      </p:sp>
      <p:sp>
        <p:nvSpPr>
          <p:cNvPr id="3" name="Content Placeholder 2"/>
          <p:cNvSpPr>
            <a:spLocks noGrp="1"/>
          </p:cNvSpPr>
          <p:nvPr>
            <p:ph idx="1"/>
          </p:nvPr>
        </p:nvSpPr>
        <p:spPr/>
        <p:txBody>
          <a:bodyPr/>
          <a:lstStyle/>
          <a:p>
            <a:endParaRPr lang="en-US" dirty="0" smtClean="0"/>
          </a:p>
          <a:p>
            <a:r>
              <a:rPr lang="en-US" dirty="0" err="1" smtClean="0"/>
              <a:t>Bespreek</a:t>
            </a:r>
            <a:r>
              <a:rPr lang="en-US" dirty="0" smtClean="0"/>
              <a:t> </a:t>
            </a:r>
            <a:r>
              <a:rPr lang="en-US" dirty="0" err="1" smtClean="0"/>
              <a:t>binnen</a:t>
            </a:r>
            <a:r>
              <a:rPr lang="en-US" dirty="0" smtClean="0"/>
              <a:t> </a:t>
            </a:r>
            <a:r>
              <a:rPr lang="en-US" dirty="0" err="1" smtClean="0"/>
              <a:t>een</a:t>
            </a:r>
            <a:r>
              <a:rPr lang="en-US" dirty="0" smtClean="0"/>
              <a:t> </a:t>
            </a:r>
            <a:r>
              <a:rPr lang="en-US" dirty="0" err="1" smtClean="0"/>
              <a:t>subgroepje</a:t>
            </a:r>
            <a:r>
              <a:rPr lang="en-US" dirty="0" smtClean="0"/>
              <a:t> </a:t>
            </a:r>
            <a:r>
              <a:rPr lang="en-US" dirty="0" err="1" smtClean="0"/>
              <a:t>één</a:t>
            </a:r>
            <a:r>
              <a:rPr lang="en-US" dirty="0" smtClean="0"/>
              <a:t> van de </a:t>
            </a:r>
            <a:r>
              <a:rPr lang="en-US" dirty="0" err="1" smtClean="0"/>
              <a:t>drie</a:t>
            </a:r>
            <a:r>
              <a:rPr lang="en-US" dirty="0" smtClean="0"/>
              <a:t> ‘</a:t>
            </a:r>
            <a:r>
              <a:rPr lang="en-US" dirty="0" err="1" smtClean="0"/>
              <a:t>blokjes</a:t>
            </a:r>
            <a:r>
              <a:rPr lang="en-US" dirty="0" smtClean="0"/>
              <a:t>’ op het </a:t>
            </a:r>
            <a:r>
              <a:rPr lang="en-US" dirty="0" err="1" smtClean="0"/>
              <a:t>observatieformat</a:t>
            </a:r>
            <a:r>
              <a:rPr lang="en-US" dirty="0" smtClean="0"/>
              <a:t>: </a:t>
            </a:r>
            <a:r>
              <a:rPr lang="en-US" dirty="0" err="1" smtClean="0"/>
              <a:t>wissel</a:t>
            </a:r>
            <a:r>
              <a:rPr lang="en-US" dirty="0" smtClean="0"/>
              <a:t> </a:t>
            </a:r>
            <a:r>
              <a:rPr lang="en-US" dirty="0" err="1" smtClean="0"/>
              <a:t>bevindingen</a:t>
            </a:r>
            <a:r>
              <a:rPr lang="en-US" dirty="0" smtClean="0"/>
              <a:t> </a:t>
            </a:r>
            <a:r>
              <a:rPr lang="en-US" dirty="0" err="1" smtClean="0"/>
              <a:t>uit</a:t>
            </a:r>
            <a:endParaRPr lang="en-US" dirty="0" smtClean="0"/>
          </a:p>
          <a:p>
            <a:pPr marL="0" indent="0">
              <a:buNone/>
            </a:pPr>
            <a:endParaRPr lang="en-US" dirty="0" smtClean="0"/>
          </a:p>
          <a:p>
            <a:r>
              <a:rPr lang="en-US" dirty="0" err="1" smtClean="0"/>
              <a:t>Uitwisseling</a:t>
            </a:r>
            <a:r>
              <a:rPr lang="en-US" dirty="0" smtClean="0"/>
              <a:t>: </a:t>
            </a:r>
            <a:r>
              <a:rPr lang="en-US" dirty="0" err="1" smtClean="0"/>
              <a:t>plenair</a:t>
            </a:r>
            <a:endParaRPr lang="en-US" dirty="0"/>
          </a:p>
        </p:txBody>
      </p:sp>
    </p:spTree>
    <p:extLst>
      <p:ext uri="{BB962C8B-B14F-4D97-AF65-F5344CB8AC3E}">
        <p14:creationId xmlns:p14="http://schemas.microsoft.com/office/powerpoint/2010/main" val="1232743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Reflectie</a:t>
            </a:r>
            <a:r>
              <a:rPr lang="en-US" dirty="0" smtClean="0"/>
              <a:t> op </a:t>
            </a:r>
            <a:r>
              <a:rPr lang="en-US" dirty="0" err="1" smtClean="0"/>
              <a:t>artikel</a:t>
            </a:r>
            <a:r>
              <a:rPr lang="en-US" dirty="0" smtClean="0"/>
              <a:t> LTT: </a:t>
            </a:r>
            <a:br>
              <a:rPr lang="en-US" dirty="0" smtClean="0"/>
            </a:br>
            <a:r>
              <a:rPr lang="en-US" dirty="0" smtClean="0"/>
              <a:t>En nu in </a:t>
            </a:r>
            <a:r>
              <a:rPr lang="en-US" dirty="0" err="1" smtClean="0"/>
              <a:t>rekentaal</a:t>
            </a:r>
            <a:r>
              <a:rPr lang="en-US" dirty="0" smtClean="0"/>
              <a:t>!</a:t>
            </a:r>
            <a:endParaRPr lang="en-US" dirty="0"/>
          </a:p>
        </p:txBody>
      </p:sp>
      <p:sp>
        <p:nvSpPr>
          <p:cNvPr id="3" name="Content Placeholder 2"/>
          <p:cNvSpPr>
            <a:spLocks noGrp="1"/>
          </p:cNvSpPr>
          <p:nvPr>
            <p:ph idx="1"/>
          </p:nvPr>
        </p:nvSpPr>
        <p:spPr>
          <a:xfrm>
            <a:off x="457200" y="1600200"/>
            <a:ext cx="8435280" cy="4525963"/>
          </a:xfrm>
        </p:spPr>
        <p:txBody>
          <a:bodyPr/>
          <a:lstStyle/>
          <a:p>
            <a:pPr marL="0" indent="0">
              <a:buNone/>
            </a:pPr>
            <a:r>
              <a:rPr lang="en-US" dirty="0" err="1" smtClean="0"/>
              <a:t>Reflectie</a:t>
            </a:r>
            <a:r>
              <a:rPr lang="en-US" dirty="0" smtClean="0"/>
              <a:t> op </a:t>
            </a:r>
            <a:r>
              <a:rPr lang="en-US" dirty="0" err="1" smtClean="0"/>
              <a:t>artikel</a:t>
            </a:r>
            <a:r>
              <a:rPr lang="en-US" dirty="0" smtClean="0"/>
              <a:t> </a:t>
            </a:r>
            <a:r>
              <a:rPr lang="en-US" dirty="0" err="1" smtClean="0"/>
              <a:t>aan</a:t>
            </a:r>
            <a:r>
              <a:rPr lang="en-US" dirty="0" smtClean="0"/>
              <a:t> de hand van de </a:t>
            </a:r>
            <a:r>
              <a:rPr lang="en-US" dirty="0" err="1" smtClean="0"/>
              <a:t>vragen</a:t>
            </a:r>
            <a:r>
              <a:rPr lang="en-US" dirty="0" smtClean="0"/>
              <a:t>:</a:t>
            </a:r>
          </a:p>
          <a:p>
            <a:pPr marL="0" indent="0">
              <a:buNone/>
            </a:pPr>
            <a:endParaRPr lang="en-US" dirty="0" smtClean="0"/>
          </a:p>
          <a:p>
            <a:pPr marL="514350" indent="-514350">
              <a:buAutoNum type="arabicPeriod"/>
            </a:pPr>
            <a:r>
              <a:rPr lang="nl-NL" dirty="0" smtClean="0"/>
              <a:t>Waar </a:t>
            </a:r>
            <a:r>
              <a:rPr lang="nl-NL" dirty="0"/>
              <a:t>ga je zelf mee aan de </a:t>
            </a:r>
            <a:r>
              <a:rPr lang="nl-NL" dirty="0" smtClean="0"/>
              <a:t>slag?</a:t>
            </a:r>
          </a:p>
          <a:p>
            <a:pPr marL="514350" indent="-514350">
              <a:buAutoNum type="arabicPeriod"/>
            </a:pPr>
            <a:r>
              <a:rPr lang="nl-NL" dirty="0" smtClean="0"/>
              <a:t>Wat </a:t>
            </a:r>
            <a:r>
              <a:rPr lang="nl-NL" dirty="0"/>
              <a:t>zou je je collega’s hierover willen leren/ vertellen?</a:t>
            </a:r>
          </a:p>
          <a:p>
            <a:pPr marL="0" indent="0">
              <a:buNone/>
            </a:pPr>
            <a:endParaRPr lang="en-US" dirty="0"/>
          </a:p>
        </p:txBody>
      </p:sp>
    </p:spTree>
    <p:extLst>
      <p:ext uri="{BB962C8B-B14F-4D97-AF65-F5344CB8AC3E}">
        <p14:creationId xmlns:p14="http://schemas.microsoft.com/office/powerpoint/2010/main" val="3617021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9792" y="274638"/>
            <a:ext cx="6336704" cy="1143000"/>
          </a:xfrm>
        </p:spPr>
        <p:txBody>
          <a:bodyPr>
            <a:normAutofit/>
          </a:bodyPr>
          <a:lstStyle/>
          <a:p>
            <a:r>
              <a:rPr lang="nl-NL" dirty="0" smtClean="0"/>
              <a:t>Welke taal staat nu eigenlijk centraal in de rekenles?</a:t>
            </a:r>
            <a:endParaRPr lang="nl-NL" dirty="0"/>
          </a:p>
        </p:txBody>
      </p:sp>
      <p:sp>
        <p:nvSpPr>
          <p:cNvPr id="3" name="Content Placeholder 2"/>
          <p:cNvSpPr>
            <a:spLocks noGrp="1"/>
          </p:cNvSpPr>
          <p:nvPr>
            <p:ph idx="1"/>
          </p:nvPr>
        </p:nvSpPr>
        <p:spPr/>
        <p:txBody>
          <a:bodyPr/>
          <a:lstStyle/>
          <a:p>
            <a:pPr marL="0" indent="0">
              <a:buNone/>
            </a:pPr>
            <a:endParaRPr lang="nl-NL" dirty="0"/>
          </a:p>
        </p:txBody>
      </p:sp>
      <p:pic>
        <p:nvPicPr>
          <p:cNvPr id="1026" name="Picture 2" descr="C:\Users\jsm05\AppData\Local\Microsoft\Windows\Temporary Internet Files\Content.IE5\N4WZ8DOG\animaatjes-vraagtekens-703923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1556792"/>
            <a:ext cx="4752528" cy="4752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45822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solidFill>
                  <a:schemeClr val="tx1"/>
                </a:solidFill>
              </a:rPr>
              <a:t>In de steigers!</a:t>
            </a:r>
            <a:endParaRPr lang="nl-NL" dirty="0">
              <a:solidFill>
                <a:schemeClr val="tx1"/>
              </a:solidFill>
            </a:endParaRPr>
          </a:p>
        </p:txBody>
      </p:sp>
      <p:pic>
        <p:nvPicPr>
          <p:cNvPr id="4" name="film3-maarten1.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268760"/>
            <a:ext cx="9144000" cy="5139484"/>
          </a:xfrm>
          <a:prstGeom prst="rect">
            <a:avLst/>
          </a:prstGeom>
        </p:spPr>
      </p:pic>
    </p:spTree>
    <p:extLst>
      <p:ext uri="{BB962C8B-B14F-4D97-AF65-F5344CB8AC3E}">
        <p14:creationId xmlns:p14="http://schemas.microsoft.com/office/powerpoint/2010/main" val="2080665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9792" y="116632"/>
            <a:ext cx="5987008" cy="1301006"/>
          </a:xfrm>
        </p:spPr>
        <p:txBody>
          <a:bodyPr>
            <a:normAutofit/>
          </a:bodyPr>
          <a:lstStyle/>
          <a:p>
            <a:r>
              <a:rPr lang="nl-NL" sz="2800" dirty="0" smtClean="0"/>
              <a:t>Denkstappen versus instructie</a:t>
            </a:r>
            <a:endParaRPr lang="en-US" sz="28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27309722"/>
              </p:ext>
            </p:extLst>
          </p:nvPr>
        </p:nvGraphicFramePr>
        <p:xfrm>
          <a:off x="395536" y="1340768"/>
          <a:ext cx="8229600" cy="5334000"/>
        </p:xfrm>
        <a:graphic>
          <a:graphicData uri="http://schemas.openxmlformats.org/drawingml/2006/table">
            <a:tbl>
              <a:tblPr firstRow="1" bandRow="1">
                <a:tableStyleId>{5C22544A-7EE6-4342-B048-85BDC9FD1C3A}</a:tableStyleId>
              </a:tblPr>
              <a:tblGrid>
                <a:gridCol w="4114800"/>
                <a:gridCol w="4114800"/>
              </a:tblGrid>
              <a:tr h="0">
                <a:tc>
                  <a:txBody>
                    <a:bodyPr/>
                    <a:lstStyle/>
                    <a:p>
                      <a:r>
                        <a:rPr lang="nl-NL" sz="2000" dirty="0" smtClean="0">
                          <a:solidFill>
                            <a:schemeClr val="bg1"/>
                          </a:solidFill>
                        </a:rPr>
                        <a:t>Voorbeelden instructie leerkracht</a:t>
                      </a:r>
                      <a:endParaRPr lang="en-US" sz="2000" dirty="0">
                        <a:solidFill>
                          <a:schemeClr val="bg1"/>
                        </a:solidFill>
                      </a:endParaRPr>
                    </a:p>
                  </a:txBody>
                  <a:tcPr/>
                </a:tc>
                <a:tc>
                  <a:txBody>
                    <a:bodyPr/>
                    <a:lstStyle/>
                    <a:p>
                      <a:r>
                        <a:rPr lang="nl-NL" sz="2000" dirty="0" smtClean="0"/>
                        <a:t>Voorbeelden denkstappen leerling</a:t>
                      </a:r>
                      <a:endParaRPr lang="en-US" sz="2000" dirty="0"/>
                    </a:p>
                  </a:txBody>
                  <a:tcPr/>
                </a:tc>
              </a:tr>
              <a:tr h="370840">
                <a:tc>
                  <a:txBody>
                    <a:bodyPr/>
                    <a:lstStyle/>
                    <a:p>
                      <a:r>
                        <a:rPr lang="nl-NL" sz="2000" dirty="0" smtClean="0"/>
                        <a:t>Bekijk de opgave.</a:t>
                      </a:r>
                    </a:p>
                    <a:p>
                      <a:endParaRPr lang="en-US" sz="2000" dirty="0"/>
                    </a:p>
                  </a:txBody>
                  <a:tcPr/>
                </a:tc>
                <a:tc>
                  <a:txBody>
                    <a:bodyPr/>
                    <a:lstStyle/>
                    <a:p>
                      <a:r>
                        <a:rPr lang="nl-NL" sz="2000" dirty="0" smtClean="0"/>
                        <a:t>Bepalen met welk bedrag ik start en in welke eenheid van dit geld ik het moet inwisselen</a:t>
                      </a:r>
                      <a:r>
                        <a:rPr lang="nl-NL" sz="2000" baseline="0" dirty="0" smtClean="0"/>
                        <a:t> [geldsom]</a:t>
                      </a:r>
                      <a:endParaRPr lang="en-US" sz="2000" dirty="0"/>
                    </a:p>
                  </a:txBody>
                  <a:tcPr/>
                </a:tc>
              </a:tr>
              <a:tr h="370840">
                <a:tc>
                  <a:txBody>
                    <a:bodyPr/>
                    <a:lstStyle/>
                    <a:p>
                      <a:endParaRPr lang="nl-NL" sz="2000" dirty="0" smtClean="0"/>
                    </a:p>
                    <a:p>
                      <a:r>
                        <a:rPr lang="nl-NL" sz="2000" dirty="0" smtClean="0"/>
                        <a:t>Wat zie je en wat weet je nu?</a:t>
                      </a:r>
                      <a:endParaRPr lang="en-US" sz="2000" dirty="0"/>
                    </a:p>
                  </a:txBody>
                  <a:tcPr/>
                </a:tc>
                <a:tc>
                  <a:txBody>
                    <a:bodyPr/>
                    <a:lstStyle/>
                    <a:p>
                      <a:r>
                        <a:rPr lang="nl-NL" sz="2000" dirty="0" smtClean="0"/>
                        <a:t>Vaststellen</a:t>
                      </a:r>
                      <a:r>
                        <a:rPr lang="nl-NL" sz="2000" baseline="0" dirty="0" smtClean="0"/>
                        <a:t> dat ik het percentage en de hoeveelheid door hetzelfde getal moet delen [verhoudingen]</a:t>
                      </a:r>
                      <a:endParaRPr lang="en-US" sz="2000" dirty="0"/>
                    </a:p>
                  </a:txBody>
                  <a:tcPr/>
                </a:tc>
              </a:tr>
              <a:tr h="370840">
                <a:tc>
                  <a:txBody>
                    <a:bodyPr/>
                    <a:lstStyle/>
                    <a:p>
                      <a:endParaRPr lang="nl-NL" sz="2000" dirty="0" smtClean="0"/>
                    </a:p>
                    <a:p>
                      <a:r>
                        <a:rPr lang="nl-NL" sz="2000" dirty="0" smtClean="0"/>
                        <a:t>Wat moet je doen?</a:t>
                      </a:r>
                      <a:endParaRPr lang="en-US"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dirty="0" smtClean="0"/>
                        <a:t>Afronden naar getallen waar ik makkelijk mee kan rekenen</a:t>
                      </a:r>
                      <a:r>
                        <a:rPr lang="nl-NL" sz="2000" baseline="0" dirty="0" smtClean="0"/>
                        <a:t> [schattend rekenen]</a:t>
                      </a:r>
                      <a:endParaRPr lang="en-US" sz="2000" dirty="0"/>
                    </a:p>
                  </a:txBody>
                  <a:tcPr/>
                </a:tc>
              </a:tr>
              <a:tr h="370840">
                <a:tc>
                  <a:txBody>
                    <a:bodyPr/>
                    <a:lstStyle/>
                    <a:p>
                      <a:endParaRPr lang="nl-NL" sz="2000" dirty="0" smtClean="0"/>
                    </a:p>
                    <a:p>
                      <a:r>
                        <a:rPr lang="nl-NL" sz="2000" dirty="0" smtClean="0"/>
                        <a:t>Welke gegevens ben je tegengekomen?</a:t>
                      </a:r>
                      <a:endParaRPr lang="en-US" sz="2000" dirty="0"/>
                    </a:p>
                  </a:txBody>
                  <a:tcPr/>
                </a:tc>
                <a:tc>
                  <a:txBody>
                    <a:bodyPr/>
                    <a:lstStyle/>
                    <a:p>
                      <a:r>
                        <a:rPr lang="nl-NL" sz="2000" dirty="0" smtClean="0"/>
                        <a:t>Vaststellen dat ik bij de enen</a:t>
                      </a:r>
                      <a:r>
                        <a:rPr lang="nl-NL" sz="2000" baseline="0" dirty="0" smtClean="0"/>
                        <a:t> ga beginnen [cijferend rekenen]</a:t>
                      </a:r>
                      <a:endParaRPr lang="en-US" sz="2000" dirty="0"/>
                    </a:p>
                  </a:txBody>
                  <a:tcPr/>
                </a:tc>
              </a:tr>
            </a:tbl>
          </a:graphicData>
        </a:graphic>
      </p:graphicFrame>
    </p:spTree>
    <p:extLst>
      <p:ext uri="{BB962C8B-B14F-4D97-AF65-F5344CB8AC3E}">
        <p14:creationId xmlns:p14="http://schemas.microsoft.com/office/powerpoint/2010/main" val="39961356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t>Denkstappen in de rekenles: een voorbeeld</a:t>
            </a:r>
            <a:endParaRPr lang="nl-NL" dirty="0"/>
          </a:p>
        </p:txBody>
      </p:sp>
      <p:sp>
        <p:nvSpPr>
          <p:cNvPr id="3" name="Content Placeholder 2"/>
          <p:cNvSpPr>
            <a:spLocks noGrp="1"/>
          </p:cNvSpPr>
          <p:nvPr>
            <p:ph idx="1"/>
          </p:nvPr>
        </p:nvSpPr>
        <p:spPr>
          <a:xfrm>
            <a:off x="457200" y="1700808"/>
            <a:ext cx="8229600" cy="4425355"/>
          </a:xfrm>
        </p:spPr>
        <p:txBody>
          <a:bodyPr>
            <a:normAutofit/>
          </a:bodyPr>
          <a:lstStyle/>
          <a:p>
            <a:pPr marL="0" indent="0">
              <a:buNone/>
            </a:pPr>
            <a:r>
              <a:rPr lang="nl-NL" sz="4400" dirty="0" smtClean="0"/>
              <a:t>Een fiets kost €300,-.</a:t>
            </a:r>
          </a:p>
          <a:p>
            <a:pPr marL="0" indent="0">
              <a:buNone/>
            </a:pPr>
            <a:r>
              <a:rPr lang="nl-NL" sz="4400" dirty="0" smtClean="0"/>
              <a:t>Je krijgt 20% korting.</a:t>
            </a:r>
          </a:p>
          <a:p>
            <a:pPr marL="0" indent="0">
              <a:buNone/>
            </a:pPr>
            <a:r>
              <a:rPr lang="nl-NL" sz="4400" dirty="0" smtClean="0"/>
              <a:t>Hoeveel euro korting krijg je?</a:t>
            </a:r>
            <a:endParaRPr lang="nl-NL" sz="4400" dirty="0"/>
          </a:p>
        </p:txBody>
      </p:sp>
    </p:spTree>
    <p:extLst>
      <p:ext uri="{BB962C8B-B14F-4D97-AF65-F5344CB8AC3E}">
        <p14:creationId xmlns:p14="http://schemas.microsoft.com/office/powerpoint/2010/main" val="3321105437"/>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ucida Sans Unicode 2">
      <a:majorFont>
        <a:latin typeface="Lucida Sans Unicode"/>
        <a:ea typeface=""/>
        <a:cs typeface=""/>
      </a:majorFont>
      <a:minorFont>
        <a:latin typeface="Lucida Sans Unicode"/>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987</TotalTime>
  <Words>2026</Words>
  <Application>Microsoft Office PowerPoint</Application>
  <PresentationFormat>Diavoorstelling (4:3)</PresentationFormat>
  <Paragraphs>167</Paragraphs>
  <Slides>17</Slides>
  <Notes>16</Notes>
  <HiddenSlides>0</HiddenSlides>
  <MMClips>1</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17</vt:i4>
      </vt:variant>
    </vt:vector>
  </HeadingPairs>
  <TitlesOfParts>
    <vt:vector size="21" baseType="lpstr">
      <vt:lpstr>Arial</vt:lpstr>
      <vt:lpstr>Calibri</vt:lpstr>
      <vt:lpstr>Lucida Sans Unicode</vt:lpstr>
      <vt:lpstr>Kantoorthema</vt:lpstr>
      <vt:lpstr> Nascholing TRaP bijeenkomst 2:  Denkstappen bij rekenen-wiskunde </vt:lpstr>
      <vt:lpstr>Terugblik bijeenkomst 1</vt:lpstr>
      <vt:lpstr>Programma bijeenkomst 2</vt:lpstr>
      <vt:lpstr>Observatieopdracht: leerlinggesprek rond talige rekenopgave</vt:lpstr>
      <vt:lpstr>Reflectie op artikel LTT:  En nu in rekentaal!</vt:lpstr>
      <vt:lpstr>Welke taal staat nu eigenlijk centraal in de rekenles?</vt:lpstr>
      <vt:lpstr>In de steigers!</vt:lpstr>
      <vt:lpstr>Denkstappen versus instructie</vt:lpstr>
      <vt:lpstr>Denkstappen in de rekenles: een voorbeeld</vt:lpstr>
      <vt:lpstr>Denkstappen uitgewerkt</vt:lpstr>
      <vt:lpstr>Benodigde taal en formuleringen</vt:lpstr>
      <vt:lpstr>Denkstappen uitschrijven: schattend rekenen</vt:lpstr>
      <vt:lpstr>Stappen in het denken bij schattend rekenen</vt:lpstr>
      <vt:lpstr>Denkstappen: benodigde taal</vt:lpstr>
      <vt:lpstr>Interactie rond schattend rekenen</vt:lpstr>
      <vt:lpstr>Interactieklimaat in de eigen klas: een verkenning</vt:lpstr>
      <vt:lpstr>Huiswerk bijeenkomst 3</vt:lpstr>
    </vt:vector>
  </TitlesOfParts>
  <Company>Saxion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Karin Welman</dc:creator>
  <cp:lastModifiedBy>Ronald  Keijzer</cp:lastModifiedBy>
  <cp:revision>203</cp:revision>
  <cp:lastPrinted>2013-10-29T14:59:13Z</cp:lastPrinted>
  <dcterms:created xsi:type="dcterms:W3CDTF">2012-10-09T15:00:04Z</dcterms:created>
  <dcterms:modified xsi:type="dcterms:W3CDTF">2017-01-11T13:40:12Z</dcterms:modified>
</cp:coreProperties>
</file>