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handoutMasterIdLst>
    <p:handoutMasterId r:id="rId22"/>
  </p:handoutMasterIdLst>
  <p:sldIdLst>
    <p:sldId id="256" r:id="rId2"/>
    <p:sldId id="388" r:id="rId3"/>
    <p:sldId id="378" r:id="rId4"/>
    <p:sldId id="385" r:id="rId5"/>
    <p:sldId id="392" r:id="rId6"/>
    <p:sldId id="381" r:id="rId7"/>
    <p:sldId id="391" r:id="rId8"/>
    <p:sldId id="393" r:id="rId9"/>
    <p:sldId id="390" r:id="rId10"/>
    <p:sldId id="382" r:id="rId11"/>
    <p:sldId id="383" r:id="rId12"/>
    <p:sldId id="356" r:id="rId13"/>
    <p:sldId id="357" r:id="rId14"/>
    <p:sldId id="358" r:id="rId15"/>
    <p:sldId id="359" r:id="rId16"/>
    <p:sldId id="386" r:id="rId17"/>
    <p:sldId id="377" r:id="rId18"/>
    <p:sldId id="343" r:id="rId19"/>
    <p:sldId id="336" r:id="rId20"/>
  </p:sldIdLst>
  <p:sldSz cx="9144000" cy="6858000" type="screen4x3"/>
  <p:notesSz cx="6811963" cy="99425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4" clrIdx="0"/>
  <p:cmAuthor id="1" name="Ronald  Keijzer" initials="RK" lastIdx="6" clrIdx="1">
    <p:extLst/>
  </p:cmAuthor>
  <p:cmAuthor id="2" name="Arthur Bakker" initials="AB"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53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146" autoAdjust="0"/>
  </p:normalViewPr>
  <p:slideViewPr>
    <p:cSldViewPr>
      <p:cViewPr varScale="1">
        <p:scale>
          <a:sx n="79" d="100"/>
          <a:sy n="79" d="100"/>
        </p:scale>
        <p:origin x="1332" y="9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51851" cy="49712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8536" y="0"/>
            <a:ext cx="2951851" cy="497126"/>
          </a:xfrm>
          <a:prstGeom prst="rect">
            <a:avLst/>
          </a:prstGeom>
        </p:spPr>
        <p:txBody>
          <a:bodyPr vert="horz" lIns="91440" tIns="45720" rIns="91440" bIns="45720" rtlCol="0"/>
          <a:lstStyle>
            <a:lvl1pPr algn="r">
              <a:defRPr sz="1200"/>
            </a:lvl1pPr>
          </a:lstStyle>
          <a:p>
            <a:fld id="{280FE5BB-485B-469D-BC61-E71ED7505D46}" type="datetimeFigureOut">
              <a:rPr lang="en-US" smtClean="0"/>
              <a:t>12/21/2016</a:t>
            </a:fld>
            <a:endParaRPr lang="en-US"/>
          </a:p>
        </p:txBody>
      </p:sp>
      <p:sp>
        <p:nvSpPr>
          <p:cNvPr id="4" name="Footer Placeholder 3"/>
          <p:cNvSpPr>
            <a:spLocks noGrp="1"/>
          </p:cNvSpPr>
          <p:nvPr>
            <p:ph type="ftr" sz="quarter" idx="2"/>
          </p:nvPr>
        </p:nvSpPr>
        <p:spPr>
          <a:xfrm>
            <a:off x="0" y="9443662"/>
            <a:ext cx="2951851" cy="497126"/>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8536" y="9443662"/>
            <a:ext cx="2951851" cy="497126"/>
          </a:xfrm>
          <a:prstGeom prst="rect">
            <a:avLst/>
          </a:prstGeom>
        </p:spPr>
        <p:txBody>
          <a:bodyPr vert="horz" lIns="91440" tIns="45720" rIns="91440" bIns="45720" rtlCol="0" anchor="b"/>
          <a:lstStyle>
            <a:lvl1pPr algn="r">
              <a:defRPr sz="1200"/>
            </a:lvl1pPr>
          </a:lstStyle>
          <a:p>
            <a:fld id="{766B9DD2-3EFE-464B-840D-4F987850883A}" type="slidenum">
              <a:rPr lang="en-US" smtClean="0"/>
              <a:t>‹nr.›</a:t>
            </a:fld>
            <a:endParaRPr lang="en-US"/>
          </a:p>
        </p:txBody>
      </p:sp>
    </p:spTree>
    <p:extLst>
      <p:ext uri="{BB962C8B-B14F-4D97-AF65-F5344CB8AC3E}">
        <p14:creationId xmlns:p14="http://schemas.microsoft.com/office/powerpoint/2010/main" val="385478118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51163" cy="4968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9213" y="0"/>
            <a:ext cx="2951162" cy="496888"/>
          </a:xfrm>
          <a:prstGeom prst="rect">
            <a:avLst/>
          </a:prstGeom>
        </p:spPr>
        <p:txBody>
          <a:bodyPr vert="horz" lIns="91440" tIns="45720" rIns="91440" bIns="45720" rtlCol="0"/>
          <a:lstStyle>
            <a:lvl1pPr algn="r">
              <a:defRPr sz="1200"/>
            </a:lvl1pPr>
          </a:lstStyle>
          <a:p>
            <a:fld id="{EA974EFE-BB9D-4300-92CA-832D17553693}" type="datetimeFigureOut">
              <a:rPr lang="en-US" smtClean="0"/>
              <a:t>12/21/2016</a:t>
            </a:fld>
            <a:endParaRPr lang="en-US"/>
          </a:p>
        </p:txBody>
      </p:sp>
      <p:sp>
        <p:nvSpPr>
          <p:cNvPr id="4" name="Slide Image Placeholder 3"/>
          <p:cNvSpPr>
            <a:spLocks noGrp="1" noRot="1" noChangeAspect="1"/>
          </p:cNvSpPr>
          <p:nvPr>
            <p:ph type="sldImg" idx="2"/>
          </p:nvPr>
        </p:nvSpPr>
        <p:spPr>
          <a:xfrm>
            <a:off x="922338" y="746125"/>
            <a:ext cx="4967287" cy="37274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1038" y="4722813"/>
            <a:ext cx="5449887" cy="4473575"/>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44038"/>
            <a:ext cx="2951163" cy="4968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9213" y="9444038"/>
            <a:ext cx="2951162" cy="496887"/>
          </a:xfrm>
          <a:prstGeom prst="rect">
            <a:avLst/>
          </a:prstGeom>
        </p:spPr>
        <p:txBody>
          <a:bodyPr vert="horz" lIns="91440" tIns="45720" rIns="91440" bIns="45720" rtlCol="0" anchor="b"/>
          <a:lstStyle>
            <a:lvl1pPr algn="r">
              <a:defRPr sz="1200"/>
            </a:lvl1pPr>
          </a:lstStyle>
          <a:p>
            <a:fld id="{70FDBC64-E544-4E6D-A796-5BD7B90FE12A}" type="slidenum">
              <a:rPr lang="en-US" smtClean="0"/>
              <a:t>‹nr.›</a:t>
            </a:fld>
            <a:endParaRPr lang="en-US"/>
          </a:p>
        </p:txBody>
      </p:sp>
    </p:spTree>
    <p:extLst>
      <p:ext uri="{BB962C8B-B14F-4D97-AF65-F5344CB8AC3E}">
        <p14:creationId xmlns:p14="http://schemas.microsoft.com/office/powerpoint/2010/main" val="25884653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rtl="0"/>
            <a:r>
              <a:rPr lang="nl-NL" sz="1200" kern="1200" dirty="0" smtClean="0">
                <a:solidFill>
                  <a:schemeClr val="tx1"/>
                </a:solidFill>
                <a:effectLst/>
                <a:latin typeface="+mn-lt"/>
                <a:ea typeface="+mn-ea"/>
                <a:cs typeface="+mn-cs"/>
              </a:rPr>
              <a:t>Voorstellen cursusleider</a:t>
            </a:r>
          </a:p>
          <a:p>
            <a:pPr lvl="0" rtl="0"/>
            <a:r>
              <a:rPr lang="nl-NL" sz="1200" kern="1200" dirty="0" smtClean="0">
                <a:solidFill>
                  <a:schemeClr val="tx1"/>
                </a:solidFill>
                <a:effectLst/>
                <a:latin typeface="+mn-lt"/>
                <a:ea typeface="+mn-ea"/>
                <a:cs typeface="+mn-cs"/>
              </a:rPr>
              <a:t>Noemen: TRaP-project olv Ronald Keijzer (gesubsidieerd door</a:t>
            </a:r>
            <a:r>
              <a:rPr lang="nl-NL" sz="1200" kern="1200" baseline="0" dirty="0" smtClean="0">
                <a:solidFill>
                  <a:schemeClr val="tx1"/>
                </a:solidFill>
                <a:effectLst/>
                <a:latin typeface="+mn-lt"/>
                <a:ea typeface="+mn-ea"/>
                <a:cs typeface="+mn-cs"/>
              </a:rPr>
              <a:t> Nationaal Regieorgaan Onderwijsonderzoek)</a:t>
            </a:r>
            <a:r>
              <a:rPr lang="nl-NL" sz="1200" kern="1200" dirty="0" smtClean="0">
                <a:solidFill>
                  <a:schemeClr val="tx1"/>
                </a:solidFill>
                <a:effectLst/>
                <a:latin typeface="+mn-lt"/>
                <a:ea typeface="+mn-ea"/>
                <a:cs typeface="+mn-cs"/>
              </a:rPr>
              <a:t>,</a:t>
            </a:r>
            <a:r>
              <a:rPr lang="nl-NL" sz="1200" kern="1200" baseline="0" dirty="0" smtClean="0">
                <a:solidFill>
                  <a:schemeClr val="tx1"/>
                </a:solidFill>
                <a:effectLst/>
                <a:latin typeface="+mn-lt"/>
                <a:ea typeface="+mn-ea"/>
                <a:cs typeface="+mn-cs"/>
              </a:rPr>
              <a:t> voortbouwend op proefschrift van Jantien Smit (2013); nascholing ontwikkeld door Jantien Smit (Hogeschool Saxion), Ronald Keijzer, en Fokke Munk (beiden iPabo Amsterdam / Alkmaar). </a:t>
            </a:r>
            <a:endParaRPr lang="nl-NL"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0FDBC64-E544-4E6D-A796-5BD7B90FE12A}" type="slidenum">
              <a:rPr lang="en-US" smtClean="0"/>
              <a:t>1</a:t>
            </a:fld>
            <a:endParaRPr lang="en-US"/>
          </a:p>
        </p:txBody>
      </p:sp>
    </p:spTree>
    <p:extLst>
      <p:ext uri="{BB962C8B-B14F-4D97-AF65-F5344CB8AC3E}">
        <p14:creationId xmlns:p14="http://schemas.microsoft.com/office/powerpoint/2010/main" val="3059646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nl-NL" dirty="0" smtClean="0"/>
              <a:t>In de media is van alles te doen geweest over het reken-wiskundeonderwijs en de rol van contexten en taal daarbij. Een vaak gestelde vraag is: (...). Maar: zonder taal kun</a:t>
            </a:r>
            <a:r>
              <a:rPr lang="nl-NL" baseline="0" dirty="0" smtClean="0"/>
              <a:t> je geen rekenen-wiskunde leren. Het antwoord zou dus moeten zijn: (...).</a:t>
            </a:r>
            <a:endParaRPr lang="nl-NL" dirty="0"/>
          </a:p>
        </p:txBody>
      </p:sp>
      <p:sp>
        <p:nvSpPr>
          <p:cNvPr id="4" name="Slide Number Placeholder 3"/>
          <p:cNvSpPr>
            <a:spLocks noGrp="1"/>
          </p:cNvSpPr>
          <p:nvPr>
            <p:ph type="sldNum" sz="quarter" idx="10"/>
          </p:nvPr>
        </p:nvSpPr>
        <p:spPr/>
        <p:txBody>
          <a:bodyPr/>
          <a:lstStyle/>
          <a:p>
            <a:fld id="{70FDBC64-E544-4E6D-A796-5BD7B90FE12A}" type="slidenum">
              <a:rPr lang="en-US" smtClean="0"/>
              <a:t>10</a:t>
            </a:fld>
            <a:endParaRPr lang="en-US"/>
          </a:p>
        </p:txBody>
      </p:sp>
    </p:spTree>
    <p:extLst>
      <p:ext uri="{BB962C8B-B14F-4D97-AF65-F5344CB8AC3E}">
        <p14:creationId xmlns:p14="http://schemas.microsoft.com/office/powerpoint/2010/main" val="23482593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u="sng" dirty="0" smtClean="0"/>
              <a:t>Vraag eerst aan de deelnemers</a:t>
            </a:r>
            <a:r>
              <a:rPr lang="nl-NL" dirty="0" smtClean="0"/>
              <a:t>:</a:t>
            </a:r>
            <a:r>
              <a:rPr lang="nl-NL" baseline="0" dirty="0" smtClean="0"/>
              <a:t> om welke taal denken jullie dat het precies gaat?</a:t>
            </a:r>
          </a:p>
          <a:p>
            <a:r>
              <a:rPr lang="nl-NL" baseline="0" dirty="0" smtClean="0"/>
              <a:t>Bespreek daarna de dia. Benadruk dat er vaak nog wel enige aandacht is voor woorden (bijvoorbeeld in de kennisbasis rekenen-wiskunde), maar dat formuleringen meestal onbenoemd blijven. Terwijl voor wiskundige redeneringen altijd formuleringen (en niet alleen losse woorden) nodig zijn! Aan de voorbeeldformuleringen zie je hoe verschillend formuleringen per rekendomein zijn.</a:t>
            </a:r>
          </a:p>
          <a:p>
            <a:r>
              <a:rPr lang="nl-NL" baseline="0" dirty="0" smtClean="0"/>
              <a:t>Benoem eventueel nog: naast taal in woorden/formuleringen</a:t>
            </a:r>
            <a:r>
              <a:rPr lang="nl-NL" dirty="0" smtClean="0"/>
              <a:t> zijn er ook nog de wiskundige symbolen</a:t>
            </a:r>
            <a:r>
              <a:rPr lang="nl-NL" baseline="0" dirty="0" smtClean="0"/>
              <a:t> (+, - etc) en de wiskundige modellen en schema’s. Ook die maken deel uit van de wiskundetaal, maar in deze nascholing richten we ons primair op de </a:t>
            </a:r>
            <a:r>
              <a:rPr lang="nl-NL" u="sng" baseline="0" dirty="0" smtClean="0"/>
              <a:t>taal in woorden</a:t>
            </a:r>
            <a:r>
              <a:rPr lang="nl-NL" baseline="0" dirty="0" smtClean="0"/>
              <a:t>.</a:t>
            </a:r>
            <a:endParaRPr lang="nl-NL" dirty="0"/>
          </a:p>
        </p:txBody>
      </p:sp>
      <p:sp>
        <p:nvSpPr>
          <p:cNvPr id="4" name="Slide Number Placeholder 3"/>
          <p:cNvSpPr>
            <a:spLocks noGrp="1"/>
          </p:cNvSpPr>
          <p:nvPr>
            <p:ph type="sldNum" sz="quarter" idx="10"/>
          </p:nvPr>
        </p:nvSpPr>
        <p:spPr/>
        <p:txBody>
          <a:bodyPr/>
          <a:lstStyle/>
          <a:p>
            <a:fld id="{70FDBC64-E544-4E6D-A796-5BD7B90FE12A}" type="slidenum">
              <a:rPr lang="en-US" smtClean="0"/>
              <a:t>11</a:t>
            </a:fld>
            <a:endParaRPr lang="en-US"/>
          </a:p>
        </p:txBody>
      </p:sp>
    </p:spTree>
    <p:extLst>
      <p:ext uri="{BB962C8B-B14F-4D97-AF65-F5344CB8AC3E}">
        <p14:creationId xmlns:p14="http://schemas.microsoft.com/office/powerpoint/2010/main" val="16892823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solidFill>
            <a:srgbClr val="FFFFFF"/>
          </a:solidFill>
          <a:ln/>
        </p:spPr>
      </p:sp>
      <p:sp>
        <p:nvSpPr>
          <p:cNvPr id="59395" name="Rectangle 3"/>
          <p:cNvSpPr>
            <a:spLocks noGrp="1" noChangeArrowheads="1"/>
          </p:cNvSpPr>
          <p:nvPr>
            <p:ph type="body" idx="1"/>
          </p:nvPr>
        </p:nvSpPr>
        <p:spPr>
          <a:solidFill>
            <a:srgbClr val="FFFFFF"/>
          </a:solidFill>
          <a:ln>
            <a:solidFill>
              <a:srgbClr val="000000"/>
            </a:solidFill>
          </a:ln>
        </p:spPr>
        <p:txBody>
          <a:bodyPr/>
          <a:lstStyle/>
          <a:p>
            <a:r>
              <a:rPr lang="nl-NL" altLang="nl-NL" sz="1600" b="0" dirty="0" smtClean="0">
                <a:latin typeface="Arial" pitchFamily="34" charset="0"/>
              </a:rPr>
              <a:t>Deel</a:t>
            </a:r>
            <a:r>
              <a:rPr lang="nl-NL" altLang="nl-NL" sz="1600" b="0" baseline="0" dirty="0" smtClean="0">
                <a:latin typeface="Arial" pitchFamily="34" charset="0"/>
              </a:rPr>
              <a:t> de wasmiddelopdracht uit aan de deelnemers. Laat ze de soorten taal identificeren (eerste deelopdracht) en vervolgens de talige struikelblokken identificeren: wat is voor leerlingen mogelijk lastig of verwarrend in deze opgave? </a:t>
            </a:r>
            <a:endParaRPr lang="nl-NL" altLang="nl-NL" sz="1600" b="0" dirty="0" smtClean="0">
              <a:latin typeface="Arial" pitchFamily="34" charset="0"/>
            </a:endParaRPr>
          </a:p>
        </p:txBody>
      </p:sp>
    </p:spTree>
    <p:extLst>
      <p:ext uri="{BB962C8B-B14F-4D97-AF65-F5344CB8AC3E}">
        <p14:creationId xmlns:p14="http://schemas.microsoft.com/office/powerpoint/2010/main" val="10697734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smtClean="0"/>
              <a:t>Bespreek de verschillende typen taal en de formuleringen (zonder daarover een oordeel uit te spreken). Het gaat er eerst om de taal te identificeren.</a:t>
            </a:r>
            <a:endParaRPr lang="nl-NL" dirty="0"/>
          </a:p>
        </p:txBody>
      </p:sp>
      <p:sp>
        <p:nvSpPr>
          <p:cNvPr id="4" name="Slide Number Placeholder 3"/>
          <p:cNvSpPr>
            <a:spLocks noGrp="1"/>
          </p:cNvSpPr>
          <p:nvPr>
            <p:ph type="sldNum" sz="quarter" idx="10"/>
          </p:nvPr>
        </p:nvSpPr>
        <p:spPr/>
        <p:txBody>
          <a:bodyPr/>
          <a:lstStyle/>
          <a:p>
            <a:fld id="{70FDBC64-E544-4E6D-A796-5BD7B90FE12A}" type="slidenum">
              <a:rPr lang="en-US" smtClean="0"/>
              <a:t>13</a:t>
            </a:fld>
            <a:endParaRPr lang="en-US"/>
          </a:p>
        </p:txBody>
      </p:sp>
    </p:spTree>
    <p:extLst>
      <p:ext uri="{BB962C8B-B14F-4D97-AF65-F5344CB8AC3E}">
        <p14:creationId xmlns:p14="http://schemas.microsoft.com/office/powerpoint/2010/main" val="42848578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smtClean="0"/>
              <a:t>En de tweede deelopdracht</a:t>
            </a:r>
            <a:r>
              <a:rPr lang="nl-NL" baseline="0" dirty="0" smtClean="0"/>
              <a:t> was...(lees voor van dia).</a:t>
            </a:r>
            <a:endParaRPr lang="nl-NL" dirty="0"/>
          </a:p>
        </p:txBody>
      </p:sp>
      <p:sp>
        <p:nvSpPr>
          <p:cNvPr id="4" name="Slide Number Placeholder 3"/>
          <p:cNvSpPr>
            <a:spLocks noGrp="1"/>
          </p:cNvSpPr>
          <p:nvPr>
            <p:ph type="sldNum" sz="quarter" idx="10"/>
          </p:nvPr>
        </p:nvSpPr>
        <p:spPr/>
        <p:txBody>
          <a:bodyPr/>
          <a:lstStyle/>
          <a:p>
            <a:fld id="{70FDBC64-E544-4E6D-A796-5BD7B90FE12A}" type="slidenum">
              <a:rPr lang="en-US" smtClean="0"/>
              <a:t>14</a:t>
            </a:fld>
            <a:endParaRPr lang="en-US"/>
          </a:p>
        </p:txBody>
      </p:sp>
    </p:spTree>
    <p:extLst>
      <p:ext uri="{BB962C8B-B14F-4D97-AF65-F5344CB8AC3E}">
        <p14:creationId xmlns:p14="http://schemas.microsoft.com/office/powerpoint/2010/main" val="9482097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smtClean="0"/>
              <a:t>Laat de</a:t>
            </a:r>
            <a:r>
              <a:rPr lang="nl-NL" baseline="0" dirty="0" smtClean="0"/>
              <a:t> deelnemers eerst zelf verwoorden wat hen is opgevallen. Vaak worden de punten op de dia wel genoemd. Ter afsluiting kunt u de punten (nogmaals) langs lopen. </a:t>
            </a:r>
            <a:endParaRPr lang="nl-NL" dirty="0"/>
          </a:p>
        </p:txBody>
      </p:sp>
      <p:sp>
        <p:nvSpPr>
          <p:cNvPr id="4" name="Slide Number Placeholder 3"/>
          <p:cNvSpPr>
            <a:spLocks noGrp="1"/>
          </p:cNvSpPr>
          <p:nvPr>
            <p:ph type="sldNum" sz="quarter" idx="10"/>
          </p:nvPr>
        </p:nvSpPr>
        <p:spPr/>
        <p:txBody>
          <a:bodyPr/>
          <a:lstStyle/>
          <a:p>
            <a:fld id="{70FDBC64-E544-4E6D-A796-5BD7B90FE12A}" type="slidenum">
              <a:rPr lang="en-US" smtClean="0"/>
              <a:t>15</a:t>
            </a:fld>
            <a:endParaRPr lang="en-US"/>
          </a:p>
        </p:txBody>
      </p:sp>
    </p:spTree>
    <p:extLst>
      <p:ext uri="{BB962C8B-B14F-4D97-AF65-F5344CB8AC3E}">
        <p14:creationId xmlns:p14="http://schemas.microsoft.com/office/powerpoint/2010/main" val="14579159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defRPr/>
            </a:pPr>
            <a:r>
              <a:rPr lang="en-US" dirty="0" err="1" smtClean="0"/>
              <a:t>Aan</a:t>
            </a:r>
            <a:r>
              <a:rPr lang="en-US" dirty="0" smtClean="0"/>
              <a:t> de hand van het </a:t>
            </a:r>
            <a:r>
              <a:rPr lang="en-US" dirty="0" err="1" smtClean="0"/>
              <a:t>artikel</a:t>
            </a:r>
            <a:r>
              <a:rPr lang="en-US" dirty="0" smtClean="0"/>
              <a:t> van</a:t>
            </a:r>
            <a:r>
              <a:rPr lang="en-US" baseline="0" dirty="0" smtClean="0"/>
              <a:t> Jacqueline Evers-</a:t>
            </a:r>
            <a:r>
              <a:rPr lang="en-US" baseline="0" dirty="0" err="1" smtClean="0"/>
              <a:t>Vermeul</a:t>
            </a:r>
            <a:r>
              <a:rPr lang="en-US" baseline="0" dirty="0" smtClean="0"/>
              <a:t> (</a:t>
            </a:r>
            <a:r>
              <a:rPr lang="en-US" baseline="0" dirty="0" err="1" smtClean="0"/>
              <a:t>zie</a:t>
            </a:r>
            <a:r>
              <a:rPr lang="en-US" baseline="0" dirty="0" smtClean="0"/>
              <a:t> </a:t>
            </a:r>
            <a:r>
              <a:rPr lang="en-US" baseline="0" dirty="0" err="1" smtClean="0"/>
              <a:t>referentie</a:t>
            </a:r>
            <a:r>
              <a:rPr lang="en-US" baseline="0" dirty="0" smtClean="0"/>
              <a:t> in de </a:t>
            </a:r>
            <a:r>
              <a:rPr lang="en-US" baseline="0" dirty="0" err="1" smtClean="0"/>
              <a:t>dia</a:t>
            </a:r>
            <a:r>
              <a:rPr lang="en-US" baseline="0" dirty="0" smtClean="0"/>
              <a:t>) </a:t>
            </a:r>
            <a:r>
              <a:rPr lang="en-US" baseline="0" dirty="0" err="1" smtClean="0"/>
              <a:t>kunt</a:t>
            </a:r>
            <a:r>
              <a:rPr lang="en-US" baseline="0" dirty="0" smtClean="0"/>
              <a:t> u nog wat </a:t>
            </a:r>
            <a:r>
              <a:rPr lang="en-US" baseline="0" dirty="0" err="1" smtClean="0"/>
              <a:t>dieper</a:t>
            </a:r>
            <a:r>
              <a:rPr lang="en-US" baseline="0" dirty="0" smtClean="0"/>
              <a:t> </a:t>
            </a:r>
            <a:r>
              <a:rPr lang="en-US" baseline="0" dirty="0" err="1" smtClean="0"/>
              <a:t>ingaan</a:t>
            </a:r>
            <a:r>
              <a:rPr lang="en-US" baseline="0" dirty="0" smtClean="0"/>
              <a:t> op de </a:t>
            </a:r>
            <a:r>
              <a:rPr lang="en-US" baseline="0" dirty="0" err="1" smtClean="0"/>
              <a:t>rol</a:t>
            </a:r>
            <a:r>
              <a:rPr lang="en-US" baseline="0" dirty="0" smtClean="0"/>
              <a:t> van </a:t>
            </a:r>
            <a:r>
              <a:rPr lang="en-US" baseline="0" dirty="0" err="1" smtClean="0"/>
              <a:t>taal</a:t>
            </a:r>
            <a:r>
              <a:rPr lang="en-US" baseline="0" dirty="0" smtClean="0"/>
              <a:t> in </a:t>
            </a:r>
            <a:r>
              <a:rPr lang="en-US" baseline="0" dirty="0" err="1" smtClean="0"/>
              <a:t>contextrijke</a:t>
            </a:r>
            <a:r>
              <a:rPr lang="en-US" baseline="0" dirty="0" smtClean="0"/>
              <a:t> </a:t>
            </a:r>
            <a:r>
              <a:rPr lang="en-US" baseline="0" dirty="0" err="1" smtClean="0"/>
              <a:t>opgaven</a:t>
            </a:r>
            <a:r>
              <a:rPr lang="en-US" baseline="0" dirty="0" smtClean="0"/>
              <a:t>. [</a:t>
            </a:r>
            <a:r>
              <a:rPr lang="en-US" baseline="0" dirty="0" err="1" smtClean="0"/>
              <a:t>optioneel</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70FDBC64-E544-4E6D-A796-5BD7B90FE12A}" type="slidenum">
              <a:rPr lang="en-US" smtClean="0"/>
              <a:t>16</a:t>
            </a:fld>
            <a:endParaRPr lang="en-US"/>
          </a:p>
        </p:txBody>
      </p:sp>
    </p:spTree>
    <p:extLst>
      <p:ext uri="{BB962C8B-B14F-4D97-AF65-F5344CB8AC3E}">
        <p14:creationId xmlns:p14="http://schemas.microsoft.com/office/powerpoint/2010/main" val="16082023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smtClean="0"/>
              <a:t>Vraag de deelnemers nu om hun eigen rekenmethode erbij te pakken (werkboek en handleiding) en een ‘talige verkenning’ uit te voeren bij één contextrijke opgave. De opdracht kan eventueel ook in tweetallen worden uitgevoerd. Na</a:t>
            </a:r>
            <a:r>
              <a:rPr lang="nl-NL" baseline="0" dirty="0" smtClean="0"/>
              <a:t> ongeveer tien minuten wisselen de deelnemers in tweetallen (of in viertallen) uit (daarvoor krijgen ze vijf minuten). Tot slot plenair uitwisselen en eventueel de belangrijkste bevindingen noteren op een flipovervel of het digibord. </a:t>
            </a:r>
          </a:p>
          <a:p>
            <a:endParaRPr lang="nl-NL" baseline="0" dirty="0" smtClean="0"/>
          </a:p>
          <a:p>
            <a:r>
              <a:rPr lang="nl-NL" baseline="0" dirty="0" smtClean="0"/>
              <a:t>In geval van teamnascholing is het interessant om leerkrachten uit de verschillende bouwen aan elkaar te koppelen om op die manier een vergelijking te maken tussen taalgebruik in de methode in verschillende leerjaren. </a:t>
            </a:r>
            <a:endParaRPr lang="nl-NL" dirty="0"/>
          </a:p>
        </p:txBody>
      </p:sp>
      <p:sp>
        <p:nvSpPr>
          <p:cNvPr id="4" name="Slide Number Placeholder 3"/>
          <p:cNvSpPr>
            <a:spLocks noGrp="1"/>
          </p:cNvSpPr>
          <p:nvPr>
            <p:ph type="sldNum" sz="quarter" idx="10"/>
          </p:nvPr>
        </p:nvSpPr>
        <p:spPr/>
        <p:txBody>
          <a:bodyPr/>
          <a:lstStyle/>
          <a:p>
            <a:fld id="{70FDBC64-E544-4E6D-A796-5BD7B90FE12A}" type="slidenum">
              <a:rPr lang="en-US" smtClean="0"/>
              <a:t>17</a:t>
            </a:fld>
            <a:endParaRPr lang="en-US"/>
          </a:p>
        </p:txBody>
      </p:sp>
    </p:spTree>
    <p:extLst>
      <p:ext uri="{BB962C8B-B14F-4D97-AF65-F5344CB8AC3E}">
        <p14:creationId xmlns:p14="http://schemas.microsoft.com/office/powerpoint/2010/main" val="41962018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smtClean="0"/>
          </a:p>
        </p:txBody>
      </p:sp>
      <p:sp>
        <p:nvSpPr>
          <p:cNvPr id="4" name="Slide Number Placeholder 3"/>
          <p:cNvSpPr>
            <a:spLocks noGrp="1"/>
          </p:cNvSpPr>
          <p:nvPr>
            <p:ph type="sldNum" sz="quarter" idx="10"/>
          </p:nvPr>
        </p:nvSpPr>
        <p:spPr/>
        <p:txBody>
          <a:bodyPr/>
          <a:lstStyle/>
          <a:p>
            <a:fld id="{70FDBC64-E544-4E6D-A796-5BD7B90FE12A}" type="slidenum">
              <a:rPr lang="en-US" smtClean="0"/>
              <a:t>18</a:t>
            </a:fld>
            <a:endParaRPr lang="en-US"/>
          </a:p>
        </p:txBody>
      </p:sp>
    </p:spTree>
    <p:extLst>
      <p:ext uri="{BB962C8B-B14F-4D97-AF65-F5344CB8AC3E}">
        <p14:creationId xmlns:p14="http://schemas.microsoft.com/office/powerpoint/2010/main" val="9939677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70FDBC64-E544-4E6D-A796-5BD7B90FE12A}" type="slidenum">
              <a:rPr lang="en-US" smtClean="0"/>
              <a:t>19</a:t>
            </a:fld>
            <a:endParaRPr lang="en-US"/>
          </a:p>
        </p:txBody>
      </p:sp>
    </p:spTree>
    <p:extLst>
      <p:ext uri="{BB962C8B-B14F-4D97-AF65-F5344CB8AC3E}">
        <p14:creationId xmlns:p14="http://schemas.microsoft.com/office/powerpoint/2010/main" val="39811541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smtClean="0"/>
              <a:t>CHECK</a:t>
            </a:r>
            <a:endParaRPr lang="nl-NL" dirty="0"/>
          </a:p>
        </p:txBody>
      </p:sp>
      <p:sp>
        <p:nvSpPr>
          <p:cNvPr id="4" name="Slide Number Placeholder 3"/>
          <p:cNvSpPr>
            <a:spLocks noGrp="1"/>
          </p:cNvSpPr>
          <p:nvPr>
            <p:ph type="sldNum" sz="quarter" idx="10"/>
          </p:nvPr>
        </p:nvSpPr>
        <p:spPr/>
        <p:txBody>
          <a:bodyPr/>
          <a:lstStyle/>
          <a:p>
            <a:fld id="{70FDBC64-E544-4E6D-A796-5BD7B90FE12A}" type="slidenum">
              <a:rPr lang="en-US" smtClean="0"/>
              <a:t>2</a:t>
            </a:fld>
            <a:endParaRPr lang="en-US"/>
          </a:p>
        </p:txBody>
      </p:sp>
    </p:spTree>
    <p:extLst>
      <p:ext uri="{BB962C8B-B14F-4D97-AF65-F5344CB8AC3E}">
        <p14:creationId xmlns:p14="http://schemas.microsoft.com/office/powerpoint/2010/main" val="21276565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aseline="0" dirty="0" smtClean="0"/>
              <a:t>Leg ter introductie de deelnemers deze opgave voor (uit WIG). Vraag ze op door een ‘taalbril’ naar deze rekenopgave te kijken. Dat wil zeggen: welke woorden of formuleringen vormen voor leerlingen mogelijk een talig struikelblok? </a:t>
            </a:r>
            <a:endParaRPr lang="nl-NL" dirty="0" smtClean="0"/>
          </a:p>
          <a:p>
            <a:r>
              <a:rPr lang="nl-NL" i="1" dirty="0" smtClean="0"/>
              <a:t>Bespreking</a:t>
            </a:r>
            <a:r>
              <a:rPr lang="nl-NL" i="1" baseline="0" dirty="0" smtClean="0"/>
              <a:t> opgave</a:t>
            </a:r>
            <a:endParaRPr lang="nl-NL" i="1" dirty="0" smtClean="0"/>
          </a:p>
          <a:p>
            <a:r>
              <a:rPr lang="nl-NL" baseline="0" dirty="0" smtClean="0"/>
              <a:t>De rode woorden kunnen onduidelijkheden scheppen:</a:t>
            </a:r>
          </a:p>
          <a:p>
            <a:r>
              <a:rPr lang="nl-NL" baseline="0" dirty="0" smtClean="0"/>
              <a:t>Wat doet die 880 ertoe?</a:t>
            </a:r>
          </a:p>
          <a:p>
            <a:r>
              <a:rPr lang="nl-NL" baseline="0" dirty="0" smtClean="0"/>
              <a:t>Verkocht? Daardoor moeten de kinderen de link leggen dat er dan ook 880 keer een bekertje water uit de machine is gegaan.</a:t>
            </a:r>
          </a:p>
          <a:p>
            <a:r>
              <a:rPr lang="nl-NL" baseline="0" dirty="0" smtClean="0"/>
              <a:t>Hoe vaak? Hij kan het toch 1 keer bijvullen en dan een grote hoeveelheid?</a:t>
            </a:r>
          </a:p>
          <a:p>
            <a:r>
              <a:rPr lang="nl-NL" baseline="0" dirty="0" smtClean="0"/>
              <a:t>Wat betekent het woord waterreservoir? </a:t>
            </a:r>
          </a:p>
          <a:p>
            <a:r>
              <a:rPr lang="nl-NL" baseline="0" dirty="0" smtClean="0"/>
              <a:t>Bijvullen met wat? Is dat voor elk kind even duidelijk?</a:t>
            </a:r>
          </a:p>
          <a:p>
            <a:r>
              <a:rPr lang="nl-NL" baseline="0" dirty="0" smtClean="0"/>
              <a:t>Hoe? Wat moet een kind hiermee doen?</a:t>
            </a:r>
          </a:p>
          <a:p>
            <a:endParaRPr lang="nl-NL" baseline="0" dirty="0" smtClean="0"/>
          </a:p>
          <a:p>
            <a:r>
              <a:rPr lang="nl-NL" dirty="0" smtClean="0"/>
              <a:t>Taal speelt op allerlei</a:t>
            </a:r>
            <a:r>
              <a:rPr lang="nl-NL" baseline="0" dirty="0" smtClean="0"/>
              <a:t> manieren een rol in de rekenles, en dit is er één van: de rekenmethodes staan vol met taal die leerlingen moeten duiden. </a:t>
            </a:r>
            <a:endParaRPr lang="nl-NL" dirty="0"/>
          </a:p>
        </p:txBody>
      </p:sp>
      <p:sp>
        <p:nvSpPr>
          <p:cNvPr id="4" name="Tijdelijke aanduiding voor dianummer 3"/>
          <p:cNvSpPr>
            <a:spLocks noGrp="1"/>
          </p:cNvSpPr>
          <p:nvPr>
            <p:ph type="sldNum" sz="quarter" idx="10"/>
          </p:nvPr>
        </p:nvSpPr>
        <p:spPr/>
        <p:txBody>
          <a:bodyPr/>
          <a:lstStyle/>
          <a:p>
            <a:fld id="{70FDBC64-E544-4E6D-A796-5BD7B90FE12A}" type="slidenum">
              <a:rPr lang="en-US" smtClean="0"/>
              <a:t>3</a:t>
            </a:fld>
            <a:endParaRPr lang="en-US"/>
          </a:p>
        </p:txBody>
      </p:sp>
    </p:spTree>
    <p:extLst>
      <p:ext uri="{BB962C8B-B14F-4D97-AF65-F5344CB8AC3E}">
        <p14:creationId xmlns:p14="http://schemas.microsoft.com/office/powerpoint/2010/main" val="26981334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smtClean="0"/>
              <a:t>Vertel:</a:t>
            </a:r>
            <a:r>
              <a:rPr lang="nl-NL" baseline="0" dirty="0" smtClean="0"/>
              <a:t> </a:t>
            </a:r>
            <a:r>
              <a:rPr lang="nl-NL" dirty="0" smtClean="0"/>
              <a:t>Ook de onderwijsinspectie</a:t>
            </a:r>
            <a:r>
              <a:rPr lang="nl-NL" baseline="0" dirty="0" smtClean="0"/>
              <a:t> is zich bewust van de rol van taal bij het leren van rekenen-wiskunde. (Citaat voorlezen / laten lezen.) Vraag aan de deelnemers: herkennen jullie je hierin? </a:t>
            </a:r>
            <a:endParaRPr lang="nl-NL" dirty="0"/>
          </a:p>
        </p:txBody>
      </p:sp>
      <p:sp>
        <p:nvSpPr>
          <p:cNvPr id="4" name="Slide Number Placeholder 3"/>
          <p:cNvSpPr>
            <a:spLocks noGrp="1"/>
          </p:cNvSpPr>
          <p:nvPr>
            <p:ph type="sldNum" sz="quarter" idx="10"/>
          </p:nvPr>
        </p:nvSpPr>
        <p:spPr/>
        <p:txBody>
          <a:bodyPr/>
          <a:lstStyle/>
          <a:p>
            <a:fld id="{70FDBC64-E544-4E6D-A796-5BD7B90FE12A}" type="slidenum">
              <a:rPr lang="en-US" smtClean="0"/>
              <a:t>4</a:t>
            </a:fld>
            <a:endParaRPr lang="en-US"/>
          </a:p>
        </p:txBody>
      </p:sp>
    </p:spTree>
    <p:extLst>
      <p:ext uri="{BB962C8B-B14F-4D97-AF65-F5344CB8AC3E}">
        <p14:creationId xmlns:p14="http://schemas.microsoft.com/office/powerpoint/2010/main" val="20044254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smtClean="0"/>
              <a:t>Vraag de deelnemers elkaar beurtelings te interviewen (5 minuten per persoon). De interviewer maakt aantekeningen tijdens het gesprek. Bij</a:t>
            </a:r>
            <a:r>
              <a:rPr lang="nl-NL" baseline="0" dirty="0" smtClean="0"/>
              <a:t> de vraag die over stellingen gaat, maken de deelnemers gebruik van een aantal stellingen over taal in de rekenles die op een handout staan. </a:t>
            </a:r>
          </a:p>
          <a:p>
            <a:r>
              <a:rPr lang="nl-NL" dirty="0" smtClean="0"/>
              <a:t>Na tien minuten vindt er een plenaire uitwisseling plaats: vraag aan de deelnemers om hun gesprekspartner voor te stellen aan</a:t>
            </a:r>
            <a:r>
              <a:rPr lang="nl-NL" baseline="0" dirty="0" smtClean="0"/>
              <a:t> de rest van de groep. Benoem tot slot een paar aanknopingspunten die jou zijn opgevallen, bijvoorbeeld:</a:t>
            </a:r>
          </a:p>
          <a:p>
            <a:pPr marL="171450" indent="-171450">
              <a:buFont typeface="Arial" panose="020B0604020202020204" pitchFamily="34" charset="0"/>
              <a:buChar char="•"/>
            </a:pPr>
            <a:r>
              <a:rPr lang="nl-NL" baseline="0" dirty="0" smtClean="0"/>
              <a:t>Bewustzijn van de rol van taal in interactie/uitleg/discussies</a:t>
            </a:r>
          </a:p>
          <a:p>
            <a:pPr marL="171450" indent="-171450">
              <a:buFont typeface="Arial" panose="020B0604020202020204" pitchFamily="34" charset="0"/>
              <a:buChar char="•"/>
            </a:pPr>
            <a:r>
              <a:rPr lang="nl-NL" baseline="0" dirty="0" smtClean="0"/>
              <a:t>Bewust onbekwaam: nog geen/weinig aandacht voor taal in de rekenles</a:t>
            </a:r>
          </a:p>
          <a:p>
            <a:pPr marL="171450" indent="-171450">
              <a:buFont typeface="Arial" panose="020B0604020202020204" pitchFamily="34" charset="0"/>
              <a:buChar char="•"/>
            </a:pPr>
            <a:r>
              <a:rPr lang="nl-NL" baseline="0" dirty="0" smtClean="0"/>
              <a:t>Taal in methodes, contextrijke opgaven</a:t>
            </a:r>
          </a:p>
          <a:p>
            <a:pPr marL="171450" indent="-171450">
              <a:buFont typeface="Arial" panose="020B0604020202020204" pitchFamily="34" charset="0"/>
              <a:buChar char="•"/>
            </a:pPr>
            <a:r>
              <a:rPr lang="nl-NL" baseline="0" dirty="0" smtClean="0"/>
              <a:t>Vragen die je als leerkracht kunt stellen ter bevordering van taalontwikkeling</a:t>
            </a:r>
          </a:p>
          <a:p>
            <a:pPr marL="171450" indent="-171450">
              <a:buFont typeface="Arial" panose="020B0604020202020204" pitchFamily="34" charset="0"/>
              <a:buChar char="•"/>
            </a:pPr>
            <a:r>
              <a:rPr lang="nl-NL" baseline="0" dirty="0" smtClean="0"/>
              <a:t>Enzovoorts</a:t>
            </a:r>
          </a:p>
          <a:p>
            <a:pPr marL="0" indent="0">
              <a:buFont typeface="Arial" panose="020B0604020202020204" pitchFamily="34" charset="0"/>
              <a:buNone/>
            </a:pPr>
            <a:endParaRPr lang="nl-NL" dirty="0"/>
          </a:p>
        </p:txBody>
      </p:sp>
      <p:sp>
        <p:nvSpPr>
          <p:cNvPr id="4" name="Slide Number Placeholder 3"/>
          <p:cNvSpPr>
            <a:spLocks noGrp="1"/>
          </p:cNvSpPr>
          <p:nvPr>
            <p:ph type="sldNum" sz="quarter" idx="10"/>
          </p:nvPr>
        </p:nvSpPr>
        <p:spPr/>
        <p:txBody>
          <a:bodyPr/>
          <a:lstStyle/>
          <a:p>
            <a:fld id="{70FDBC64-E544-4E6D-A796-5BD7B90FE12A}" type="slidenum">
              <a:rPr lang="en-US" smtClean="0"/>
              <a:t>5</a:t>
            </a:fld>
            <a:endParaRPr lang="en-US"/>
          </a:p>
        </p:txBody>
      </p:sp>
    </p:spTree>
    <p:extLst>
      <p:ext uri="{BB962C8B-B14F-4D97-AF65-F5344CB8AC3E}">
        <p14:creationId xmlns:p14="http://schemas.microsoft.com/office/powerpoint/2010/main" val="15615843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smtClean="0"/>
              <a:t>Laat de deelnemers het filmfragment</a:t>
            </a:r>
            <a:r>
              <a:rPr lang="nl-NL" baseline="0" dirty="0" smtClean="0"/>
              <a:t> zien en vraag van tevoren om door een ‘taalbril’ naar het fragment te kijken.</a:t>
            </a:r>
          </a:p>
          <a:p>
            <a:r>
              <a:rPr lang="nl-NL" baseline="0" dirty="0" smtClean="0"/>
              <a:t>Vraag na afloop: </a:t>
            </a:r>
            <a:r>
              <a:rPr lang="nl-NL" dirty="0" smtClean="0"/>
              <a:t>Hoe zien jullie hier de rol van taal bij rekenen-wiskunde in de filmfragment naar voren komen</a:t>
            </a:r>
            <a:r>
              <a:rPr lang="nl-NL" baseline="0" dirty="0" smtClean="0"/>
              <a:t>?</a:t>
            </a:r>
          </a:p>
          <a:p>
            <a:r>
              <a:rPr lang="nl-NL" baseline="0" dirty="0" smtClean="0"/>
              <a:t>Benoem in de discussie in ieder geval:</a:t>
            </a:r>
          </a:p>
          <a:p>
            <a:pPr marL="171450" indent="-171450">
              <a:buFont typeface="Arial" panose="020B0604020202020204" pitchFamily="34" charset="0"/>
              <a:buChar char="•"/>
            </a:pPr>
            <a:r>
              <a:rPr lang="nl-NL" baseline="0" dirty="0" smtClean="0"/>
              <a:t>Begrippenkennis nodig (coördinaten, assen etc; de ‘taal van het vak’; link die de leerkracht maakt naar de wiskundetaal in het voortgezet onderwijs)</a:t>
            </a:r>
          </a:p>
          <a:p>
            <a:pPr marL="171450" indent="-171450">
              <a:buFont typeface="Arial" panose="020B0604020202020204" pitchFamily="34" charset="0"/>
              <a:buChar char="•"/>
            </a:pPr>
            <a:r>
              <a:rPr lang="nl-NL" baseline="0" dirty="0" smtClean="0"/>
              <a:t>Mondelinge interactie nodig om begrip bij leerlingen te bevorderen</a:t>
            </a:r>
          </a:p>
          <a:p>
            <a:pPr marL="171450" indent="-171450">
              <a:buFont typeface="Arial" panose="020B0604020202020204" pitchFamily="34" charset="0"/>
              <a:buChar char="•"/>
            </a:pPr>
            <a:r>
              <a:rPr lang="nl-NL" baseline="0" dirty="0" smtClean="0"/>
              <a:t>Zelf verwoorden door leerlingen is belangrijk voor de taal- en denkontwikkeling van leerlingen</a:t>
            </a:r>
          </a:p>
          <a:p>
            <a:pPr marL="171450" indent="-171450">
              <a:buFont typeface="Arial" panose="020B0604020202020204" pitchFamily="34" charset="0"/>
              <a:buChar char="•"/>
            </a:pPr>
            <a:r>
              <a:rPr lang="nl-NL" baseline="0" dirty="0" smtClean="0"/>
              <a:t>Ook schrijven van antwoorden, oplossingen maakt deel uit van wiskunde leren (en iets als probleemoplossen, redeneren, wordt steeds belangrijker gezien, ook in het kader van 21st century skills)</a:t>
            </a:r>
          </a:p>
          <a:p>
            <a:endParaRPr lang="nl-NL" dirty="0"/>
          </a:p>
        </p:txBody>
      </p:sp>
      <p:sp>
        <p:nvSpPr>
          <p:cNvPr id="4" name="Slide Number Placeholder 3"/>
          <p:cNvSpPr>
            <a:spLocks noGrp="1"/>
          </p:cNvSpPr>
          <p:nvPr>
            <p:ph type="sldNum" sz="quarter" idx="10"/>
          </p:nvPr>
        </p:nvSpPr>
        <p:spPr/>
        <p:txBody>
          <a:bodyPr/>
          <a:lstStyle/>
          <a:p>
            <a:fld id="{70FDBC64-E544-4E6D-A796-5BD7B90FE12A}" type="slidenum">
              <a:rPr lang="en-US" smtClean="0"/>
              <a:t>6</a:t>
            </a:fld>
            <a:endParaRPr lang="en-US"/>
          </a:p>
        </p:txBody>
      </p:sp>
    </p:spTree>
    <p:extLst>
      <p:ext uri="{BB962C8B-B14F-4D97-AF65-F5344CB8AC3E}">
        <p14:creationId xmlns:p14="http://schemas.microsoft.com/office/powerpoint/2010/main" val="6708365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buFontTx/>
              <a:buNone/>
              <a:defRPr/>
            </a:pPr>
            <a:r>
              <a:rPr lang="nl-NL" noProof="0" dirty="0" smtClean="0"/>
              <a:t>Zo mooi als in het filmfragment gaat het er niet altijd</a:t>
            </a:r>
            <a:r>
              <a:rPr lang="nl-NL" baseline="0" noProof="0" dirty="0" smtClean="0"/>
              <a:t> aan toe. Uit onderzoek blijkt dat veel leraren/leerkrachten de talige focus nog onvoldoende hebben in de reken-wiskundeles. </a:t>
            </a:r>
          </a:p>
          <a:p>
            <a:pPr marL="228600" indent="-228600" eaLnBrk="1" hangingPunct="1">
              <a:buFontTx/>
              <a:buAutoNum type="arabicPeriod"/>
              <a:defRPr/>
            </a:pPr>
            <a:r>
              <a:rPr lang="nl-NL" baseline="0" noProof="0" dirty="0" smtClean="0"/>
              <a:t>Onderzoek van Corinne van den Boer laat zien dat leraren (in taalzwakke/multiculturele klassen) geneigd zijn om taal te versimpelen of zelfs zoveel mogelijk uit de weg te gaan. Dit gebeurt vanuit het idee dat de taal het vak rekenen ‘onnodig moeilijk’ maakt. Maar door de taal uit de weg te gaan, missen leerlingen kansen voor (vak)taalontwikkeling, en missen leerkrachten de kans om het talige niveau (en daarmee vaak ook het begripsniveau) van leerlingen te diagnosticeren.</a:t>
            </a:r>
          </a:p>
          <a:p>
            <a:pPr marL="228600" indent="-228600" eaLnBrk="1" hangingPunct="1">
              <a:buFontTx/>
              <a:buAutoNum type="arabicPeriod"/>
              <a:defRPr/>
            </a:pPr>
            <a:r>
              <a:rPr lang="nl-NL" baseline="0" noProof="0" dirty="0" smtClean="0"/>
              <a:t>Joanneke </a:t>
            </a:r>
            <a:r>
              <a:rPr lang="nl-NL" baseline="0" noProof="0" dirty="0" err="1" smtClean="0"/>
              <a:t>Prenger</a:t>
            </a:r>
            <a:r>
              <a:rPr lang="nl-NL" baseline="0" noProof="0" dirty="0" smtClean="0"/>
              <a:t> vond in haar onderzoek naar de rol van taal in de rekenles dat leraren te weinig aandacht besteden aan </a:t>
            </a:r>
            <a:r>
              <a:rPr lang="nl-NL" baseline="0" noProof="0" dirty="0" err="1" smtClean="0"/>
              <a:t>vaktalige</a:t>
            </a:r>
            <a:r>
              <a:rPr lang="nl-NL" baseline="0" noProof="0" dirty="0" smtClean="0"/>
              <a:t> kernbegrippen. Leerlingen hebben kennis van deze begrippen wel nodig om mee te doen in de reken-wiskundeles.</a:t>
            </a:r>
          </a:p>
          <a:p>
            <a:pPr marL="228600" indent="-228600" eaLnBrk="1" hangingPunct="1">
              <a:buFontTx/>
              <a:buAutoNum type="arabicPeriod"/>
              <a:defRPr/>
            </a:pPr>
            <a:r>
              <a:rPr lang="nl-NL" baseline="0" noProof="0" dirty="0" smtClean="0"/>
              <a:t>Dolly van Eerde en Maaike </a:t>
            </a:r>
            <a:r>
              <a:rPr lang="nl-NL" baseline="0" noProof="0" dirty="0" err="1" smtClean="0"/>
              <a:t>Hajer</a:t>
            </a:r>
            <a:r>
              <a:rPr lang="nl-NL" baseline="0" noProof="0" dirty="0" smtClean="0"/>
              <a:t> deden in het </a:t>
            </a:r>
            <a:r>
              <a:rPr lang="nl-NL" baseline="0" noProof="0" dirty="0" err="1" smtClean="0"/>
              <a:t>Wisbaak</a:t>
            </a:r>
            <a:r>
              <a:rPr lang="nl-NL" baseline="0" noProof="0" dirty="0" smtClean="0"/>
              <a:t>-project exploratief onderzoek naar taalgericht reken-wiskundeonderwijs. Daaruit concludeerden ze onder meer dat leraren nog onvoldoende kansen benutten voor het reageren op taaluitingen: het geven van feedback op taal van de leerlingen (‘hoe zeggen we dit in de reken-wiskundeles’). </a:t>
            </a:r>
          </a:p>
          <a:p>
            <a:pPr marL="0" indent="0" eaLnBrk="1" hangingPunct="1">
              <a:buFontTx/>
              <a:buNone/>
              <a:defRPr/>
            </a:pPr>
            <a:r>
              <a:rPr lang="nl-NL" baseline="0" noProof="0" dirty="0" smtClean="0"/>
              <a:t>Laten we nog eens preciezer kijken waarvoor leerlingen de taal nodig hebben in de reken-wiskundeles…</a:t>
            </a:r>
          </a:p>
        </p:txBody>
      </p:sp>
      <p:sp>
        <p:nvSpPr>
          <p:cNvPr id="4" name="Slide Number Placeholder 3"/>
          <p:cNvSpPr>
            <a:spLocks noGrp="1"/>
          </p:cNvSpPr>
          <p:nvPr>
            <p:ph type="sldNum" sz="quarter" idx="10"/>
          </p:nvPr>
        </p:nvSpPr>
        <p:spPr/>
        <p:txBody>
          <a:bodyPr/>
          <a:lstStyle/>
          <a:p>
            <a:fld id="{70FDBC64-E544-4E6D-A796-5BD7B90FE12A}" type="slidenum">
              <a:rPr lang="en-US" smtClean="0"/>
              <a:t>7</a:t>
            </a:fld>
            <a:endParaRPr lang="en-US"/>
          </a:p>
        </p:txBody>
      </p:sp>
    </p:spTree>
    <p:extLst>
      <p:ext uri="{BB962C8B-B14F-4D97-AF65-F5344CB8AC3E}">
        <p14:creationId xmlns:p14="http://schemas.microsoft.com/office/powerpoint/2010/main" val="16082023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64EF256-B31C-4632-B7CB-6745CA8BA6CA}" type="slidenum">
              <a:rPr lang="nl-NL" altLang="nl-NL"/>
              <a:pPr/>
              <a:t>8</a:t>
            </a:fld>
            <a:endParaRPr lang="nl-NL" altLang="nl-NL"/>
          </a:p>
        </p:txBody>
      </p:sp>
      <p:sp>
        <p:nvSpPr>
          <p:cNvPr id="312322" name="Rectangle 2"/>
          <p:cNvSpPr>
            <a:spLocks noGrp="1" noRot="1" noChangeAspect="1" noChangeArrowheads="1" noTextEdit="1"/>
          </p:cNvSpPr>
          <p:nvPr>
            <p:ph type="sldImg"/>
          </p:nvPr>
        </p:nvSpPr>
        <p:spPr>
          <a:ln/>
        </p:spPr>
      </p:sp>
      <p:sp>
        <p:nvSpPr>
          <p:cNvPr id="312323" name="Rectangle 3"/>
          <p:cNvSpPr>
            <a:spLocks noGrp="1" noChangeArrowheads="1"/>
          </p:cNvSpPr>
          <p:nvPr>
            <p:ph type="body" idx="1"/>
          </p:nvPr>
        </p:nvSpPr>
        <p:spPr/>
        <p:txBody>
          <a:bodyPr/>
          <a:lstStyle/>
          <a:p>
            <a:pPr marL="228600" indent="-228600"/>
            <a:r>
              <a:rPr lang="nl-NL" altLang="nl-NL" b="0" dirty="0" smtClean="0">
                <a:cs typeface="Times New Roman" pitchFamily="18" charset="0"/>
              </a:rPr>
              <a:t>Grof</a:t>
            </a:r>
            <a:r>
              <a:rPr lang="nl-NL" altLang="nl-NL" b="0" baseline="0" dirty="0" smtClean="0">
                <a:cs typeface="Times New Roman" pitchFamily="18" charset="0"/>
              </a:rPr>
              <a:t> gezegd vervult taal twee functies in de klas. Bespreek de twee functies:</a:t>
            </a:r>
          </a:p>
          <a:p>
            <a:pPr marL="228600" indent="-228600">
              <a:buFont typeface="Arial" panose="020B0604020202020204" pitchFamily="34" charset="0"/>
              <a:buChar char="•"/>
            </a:pPr>
            <a:r>
              <a:rPr lang="nl-NL" altLang="nl-NL" b="0" baseline="0" dirty="0" smtClean="0">
                <a:cs typeface="Times New Roman" pitchFamily="18" charset="0"/>
              </a:rPr>
              <a:t>Taal is nodig om in gesprek met elkaar te komen en om gezamenlijk kennis op te bouwen en inzichten op te doen. Deze sociale interactie speelt een cruciale rol voor het leren van individuele leerlingen. [sociale functie]</a:t>
            </a:r>
          </a:p>
          <a:p>
            <a:pPr marL="228600" indent="-228600">
              <a:buFont typeface="Arial" panose="020B0604020202020204" pitchFamily="34" charset="0"/>
              <a:buChar char="•"/>
            </a:pPr>
            <a:r>
              <a:rPr lang="nl-NL" altLang="nl-NL" b="0" baseline="0" dirty="0" smtClean="0">
                <a:cs typeface="Times New Roman" pitchFamily="18" charset="0"/>
              </a:rPr>
              <a:t>Taal is een middel (tool) waarmee individuen kunnen denken. Dit ‘gereedschap’ hebben we ook nodig om verder te komen in de reken-wiskundeles. [individuele functie]</a:t>
            </a:r>
          </a:p>
          <a:p>
            <a:pPr marL="0" indent="0">
              <a:buFont typeface="Arial" panose="020B0604020202020204" pitchFamily="34" charset="0"/>
              <a:buNone/>
            </a:pPr>
            <a:r>
              <a:rPr lang="nl-NL" altLang="nl-NL" b="0" baseline="0" dirty="0" smtClean="0">
                <a:cs typeface="Times New Roman" pitchFamily="18" charset="0"/>
              </a:rPr>
              <a:t>Deze ideeën (functies van taal) stammen van de Russische onderwijspsycholoog </a:t>
            </a:r>
            <a:r>
              <a:rPr lang="nl-NL" altLang="nl-NL" b="0" baseline="0" dirty="0" err="1" smtClean="0">
                <a:cs typeface="Times New Roman" pitchFamily="18" charset="0"/>
              </a:rPr>
              <a:t>Vygotsky</a:t>
            </a:r>
            <a:r>
              <a:rPr lang="nl-NL" altLang="nl-NL" b="0" baseline="0" dirty="0" smtClean="0">
                <a:cs typeface="Times New Roman" pitchFamily="18" charset="0"/>
              </a:rPr>
              <a:t>, op wiens ideeën ook nu nog veel onderzoek voortbouwt.</a:t>
            </a:r>
          </a:p>
          <a:p>
            <a:pPr marL="228600" indent="-228600">
              <a:buFont typeface="Arial" panose="020B0604020202020204" pitchFamily="34" charset="0"/>
              <a:buChar char="•"/>
            </a:pPr>
            <a:endParaRPr lang="nl-NL" altLang="nl-NL" b="0" dirty="0">
              <a:cs typeface="Times New Roman" pitchFamily="18" charset="0"/>
            </a:endParaRPr>
          </a:p>
          <a:p>
            <a:pPr marL="228600" indent="-228600"/>
            <a:endParaRPr lang="nl-NL" altLang="nl-NL" b="1" dirty="0"/>
          </a:p>
        </p:txBody>
      </p:sp>
    </p:spTree>
    <p:extLst>
      <p:ext uri="{BB962C8B-B14F-4D97-AF65-F5344CB8AC3E}">
        <p14:creationId xmlns:p14="http://schemas.microsoft.com/office/powerpoint/2010/main" val="18912473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smtClean="0"/>
              <a:t>Als we preciezer</a:t>
            </a:r>
            <a:r>
              <a:rPr lang="nl-NL" baseline="0" dirty="0" smtClean="0"/>
              <a:t> kijken naar de rol van taal bij rekenen-wiskunde, dan zien we dat we taal nodig hebben om het vak te begrijpen, als ook om erover te spreken en te schrijven.</a:t>
            </a:r>
          </a:p>
          <a:p>
            <a:r>
              <a:rPr lang="nl-NL" dirty="0" smtClean="0"/>
              <a:t>Bespreek</a:t>
            </a:r>
            <a:r>
              <a:rPr lang="nl-NL" baseline="0" dirty="0" smtClean="0"/>
              <a:t> de inhoud van de dia. Zeg tot slot: v</a:t>
            </a:r>
            <a:r>
              <a:rPr lang="nl-NL" dirty="0" smtClean="0"/>
              <a:t>oor taalzwakke en tweetalige</a:t>
            </a:r>
            <a:r>
              <a:rPr lang="nl-NL" baseline="0" dirty="0" smtClean="0"/>
              <a:t> leerlingen is het </a:t>
            </a:r>
            <a:r>
              <a:rPr lang="nl-NL" u="sng" baseline="0" dirty="0" smtClean="0"/>
              <a:t>extra</a:t>
            </a:r>
            <a:r>
              <a:rPr lang="nl-NL" baseline="0" dirty="0" smtClean="0"/>
              <a:t> belangrijk om taal niet uit de weg te gaan. Zij hebben niet hetzelfde talige ‘fundament’ als taalsterke leerlingen in de klas, omdat ze thuis een veel beperktere (of geen) ontwikkeling in de Nederlandse taal doormaken. Hun kansen voor school- en vaktaalontwikkeling blijven vaak beperkt tot de schoolse context. Als er daar niet expliciet aandacht aan wordt besteed, ontwikkelen ze de benodigde taal niet. </a:t>
            </a:r>
            <a:endParaRPr lang="nl-NL" dirty="0"/>
          </a:p>
        </p:txBody>
      </p:sp>
      <p:sp>
        <p:nvSpPr>
          <p:cNvPr id="4" name="Slide Number Placeholder 3"/>
          <p:cNvSpPr>
            <a:spLocks noGrp="1"/>
          </p:cNvSpPr>
          <p:nvPr>
            <p:ph type="sldNum" sz="quarter" idx="10"/>
          </p:nvPr>
        </p:nvSpPr>
        <p:spPr/>
        <p:txBody>
          <a:bodyPr/>
          <a:lstStyle/>
          <a:p>
            <a:fld id="{70FDBC64-E544-4E6D-A796-5BD7B90FE12A}" type="slidenum">
              <a:rPr lang="en-US" smtClean="0"/>
              <a:t>9</a:t>
            </a:fld>
            <a:endParaRPr lang="en-US"/>
          </a:p>
        </p:txBody>
      </p:sp>
    </p:spTree>
    <p:extLst>
      <p:ext uri="{BB962C8B-B14F-4D97-AF65-F5344CB8AC3E}">
        <p14:creationId xmlns:p14="http://schemas.microsoft.com/office/powerpoint/2010/main" val="22699965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2593504" y="1268761"/>
            <a:ext cx="6154960" cy="1080120"/>
          </a:xfrm>
        </p:spPr>
        <p:txBody>
          <a:bodyPr>
            <a:normAutofit/>
          </a:bodyPr>
          <a:lstStyle>
            <a:lvl1pPr algn="l">
              <a:defRPr sz="3600" b="1">
                <a:solidFill>
                  <a:schemeClr val="bg1"/>
                </a:solidFill>
              </a:defRPr>
            </a:lvl1pPr>
          </a:lstStyle>
          <a:p>
            <a:r>
              <a:rPr lang="nl-NL" dirty="0" smtClean="0"/>
              <a:t>Klik om de stijl te bewerken</a:t>
            </a:r>
            <a:endParaRPr lang="en-US" dirty="0"/>
          </a:p>
        </p:txBody>
      </p:sp>
      <p:sp>
        <p:nvSpPr>
          <p:cNvPr id="3" name="Ondertitel 2"/>
          <p:cNvSpPr>
            <a:spLocks noGrp="1"/>
          </p:cNvSpPr>
          <p:nvPr>
            <p:ph type="subTitle" idx="1"/>
          </p:nvPr>
        </p:nvSpPr>
        <p:spPr>
          <a:xfrm>
            <a:off x="2627784" y="2420888"/>
            <a:ext cx="6400800" cy="1752600"/>
          </a:xfrm>
        </p:spPr>
        <p:txBody>
          <a:bodyPr>
            <a:normAutofit/>
          </a:bodyPr>
          <a:lstStyle>
            <a:lvl1pPr marL="0" indent="0" algn="l">
              <a:buNone/>
              <a:defRPr sz="2800" i="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dirty="0" smtClean="0"/>
              <a:t>Klik om de ondertitelstijl van het model te bewerken</a:t>
            </a:r>
            <a:endParaRPr lang="en-US" dirty="0"/>
          </a:p>
        </p:txBody>
      </p:sp>
      <p:sp>
        <p:nvSpPr>
          <p:cNvPr id="4" name="Tekstvak 3"/>
          <p:cNvSpPr txBox="1"/>
          <p:nvPr userDrawn="1"/>
        </p:nvSpPr>
        <p:spPr>
          <a:xfrm>
            <a:off x="251520" y="5589240"/>
            <a:ext cx="8777064" cy="1231106"/>
          </a:xfrm>
          <a:prstGeom prst="rect">
            <a:avLst/>
          </a:prstGeom>
          <a:noFill/>
        </p:spPr>
        <p:txBody>
          <a:bodyPr wrap="square" rtlCol="0">
            <a:spAutoFit/>
          </a:bodyPr>
          <a:lstStyle/>
          <a:p>
            <a:r>
              <a:rPr lang="nl-NL" sz="1200" i="0" dirty="0" smtClean="0">
                <a:solidFill>
                  <a:schemeClr val="tx1"/>
                </a:solidFill>
              </a:rPr>
              <a:t>Deze productie is mede mogelijk gemaakt met financiering van het Nationaal Regieorgaan Onderwijsonderzoek (projectnummer 405-15-832)</a:t>
            </a:r>
          </a:p>
          <a:p>
            <a:r>
              <a:rPr lang="en-US" sz="1200" i="0" dirty="0" smtClean="0">
                <a:solidFill>
                  <a:schemeClr val="tx1"/>
                </a:solidFill>
              </a:rPr>
              <a:t>Auteurs:</a:t>
            </a:r>
          </a:p>
          <a:p>
            <a:r>
              <a:rPr lang="en-US" sz="1200" i="0" dirty="0" err="1" smtClean="0">
                <a:solidFill>
                  <a:schemeClr val="tx1"/>
                </a:solidFill>
              </a:rPr>
              <a:t>Jantien</a:t>
            </a:r>
            <a:r>
              <a:rPr lang="en-US" sz="1200" i="0" dirty="0" smtClean="0">
                <a:solidFill>
                  <a:schemeClr val="tx1"/>
                </a:solidFill>
              </a:rPr>
              <a:t> </a:t>
            </a:r>
            <a:r>
              <a:rPr lang="en-US" sz="1200" i="0" dirty="0" err="1" smtClean="0">
                <a:solidFill>
                  <a:schemeClr val="tx1"/>
                </a:solidFill>
              </a:rPr>
              <a:t>Smit</a:t>
            </a:r>
            <a:r>
              <a:rPr lang="en-US" sz="1200" i="0" dirty="0" smtClean="0">
                <a:solidFill>
                  <a:schemeClr val="tx1"/>
                </a:solidFill>
              </a:rPr>
              <a:t> (</a:t>
            </a:r>
            <a:r>
              <a:rPr lang="en-US" sz="1200" i="0" dirty="0" err="1" smtClean="0">
                <a:solidFill>
                  <a:schemeClr val="tx1"/>
                </a:solidFill>
              </a:rPr>
              <a:t>Hogeschool</a:t>
            </a:r>
            <a:r>
              <a:rPr lang="en-US" sz="1200" i="0" dirty="0" smtClean="0">
                <a:solidFill>
                  <a:schemeClr val="tx1"/>
                </a:solidFill>
              </a:rPr>
              <a:t> </a:t>
            </a:r>
            <a:r>
              <a:rPr lang="en-US" sz="1200" i="0" dirty="0" err="1" smtClean="0">
                <a:solidFill>
                  <a:schemeClr val="tx1"/>
                </a:solidFill>
              </a:rPr>
              <a:t>Saxion</a:t>
            </a:r>
            <a:r>
              <a:rPr lang="en-US" sz="1200" i="0" dirty="0" smtClean="0">
                <a:solidFill>
                  <a:schemeClr val="tx1"/>
                </a:solidFill>
              </a:rPr>
              <a:t>), Ronald Keijzer (</a:t>
            </a:r>
            <a:r>
              <a:rPr lang="en-US" sz="1200" i="0" dirty="0" err="1" smtClean="0">
                <a:solidFill>
                  <a:schemeClr val="tx1"/>
                </a:solidFill>
              </a:rPr>
              <a:t>Hogeschool</a:t>
            </a:r>
            <a:r>
              <a:rPr lang="en-US" sz="1200" i="0" dirty="0" smtClean="0">
                <a:solidFill>
                  <a:schemeClr val="tx1"/>
                </a:solidFill>
              </a:rPr>
              <a:t> </a:t>
            </a:r>
            <a:r>
              <a:rPr lang="en-US" sz="1200" i="0" dirty="0" err="1" smtClean="0">
                <a:solidFill>
                  <a:schemeClr val="tx1"/>
                </a:solidFill>
              </a:rPr>
              <a:t>iPabo</a:t>
            </a:r>
            <a:r>
              <a:rPr lang="en-US" sz="1200" i="0" dirty="0" smtClean="0">
                <a:solidFill>
                  <a:schemeClr val="tx1"/>
                </a:solidFill>
              </a:rPr>
              <a:t>) en Fokke Munk (</a:t>
            </a:r>
            <a:r>
              <a:rPr lang="en-US" sz="1200" i="0" dirty="0" err="1" smtClean="0">
                <a:solidFill>
                  <a:schemeClr val="tx1"/>
                </a:solidFill>
              </a:rPr>
              <a:t>Hogeschool</a:t>
            </a:r>
            <a:r>
              <a:rPr lang="en-US" sz="1200" i="0" dirty="0" smtClean="0">
                <a:solidFill>
                  <a:schemeClr val="tx1"/>
                </a:solidFill>
              </a:rPr>
              <a:t> </a:t>
            </a:r>
            <a:r>
              <a:rPr lang="en-US" sz="1200" i="0" dirty="0" err="1" smtClean="0">
                <a:solidFill>
                  <a:schemeClr val="tx1"/>
                </a:solidFill>
              </a:rPr>
              <a:t>iPabo</a:t>
            </a:r>
            <a:r>
              <a:rPr lang="en-US" sz="1200" i="0" dirty="0" smtClean="0">
                <a:solidFill>
                  <a:schemeClr val="tx1"/>
                </a:solidFill>
              </a:rPr>
              <a:t>)</a:t>
            </a:r>
          </a:p>
          <a:p>
            <a:endParaRPr lang="en-US" sz="1200" i="0" dirty="0" smtClean="0">
              <a:solidFill>
                <a:schemeClr val="tx1"/>
              </a:solidFill>
            </a:endParaRPr>
          </a:p>
          <a:p>
            <a:endParaRPr lang="en-US" sz="1400" i="0" dirty="0" smtClean="0">
              <a:solidFill>
                <a:schemeClr val="tx1"/>
              </a:solidFill>
            </a:endParaRPr>
          </a:p>
        </p:txBody>
      </p:sp>
    </p:spTree>
    <p:extLst>
      <p:ext uri="{BB962C8B-B14F-4D97-AF65-F5344CB8AC3E}">
        <p14:creationId xmlns:p14="http://schemas.microsoft.com/office/powerpoint/2010/main" val="29514045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Klik om de stijl te bewerken</a:t>
            </a:r>
            <a:endParaRPr lang="en-US" dirty="0"/>
          </a:p>
        </p:txBody>
      </p:sp>
      <p:sp>
        <p:nvSpPr>
          <p:cNvPr id="3" name="Tijdelijke aanduiding voor verticale tekst 2"/>
          <p:cNvSpPr>
            <a:spLocks noGrp="1"/>
          </p:cNvSpPr>
          <p:nvPr>
            <p:ph type="body" orient="vert" idx="1"/>
          </p:nvPr>
        </p:nvSpPr>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a:p>
        </p:txBody>
      </p:sp>
      <p:sp>
        <p:nvSpPr>
          <p:cNvPr id="4" name="Tijdelijke aanduiding voor datum 3"/>
          <p:cNvSpPr>
            <a:spLocks noGrp="1"/>
          </p:cNvSpPr>
          <p:nvPr>
            <p:ph type="dt" sz="half" idx="10"/>
          </p:nvPr>
        </p:nvSpPr>
        <p:spPr>
          <a:xfrm>
            <a:off x="457200" y="6356350"/>
            <a:ext cx="2133600" cy="365125"/>
          </a:xfrm>
          <a:prstGeom prst="rect">
            <a:avLst/>
          </a:prstGeom>
        </p:spPr>
        <p:txBody>
          <a:bodyPr/>
          <a:lstStyle/>
          <a:p>
            <a:fld id="{6EC6ECD0-892C-4072-99EA-47EF227B1B7D}" type="datetimeFigureOut">
              <a:rPr lang="en-US" smtClean="0"/>
              <a:t>12/21/2016</a:t>
            </a:fld>
            <a:endParaRPr lang="en-US"/>
          </a:p>
        </p:txBody>
      </p:sp>
      <p:sp>
        <p:nvSpPr>
          <p:cNvPr id="5" name="Tijdelijke aanduiding voor voettekst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Tijdelijke aanduiding voor dianummer 5"/>
          <p:cNvSpPr>
            <a:spLocks noGrp="1"/>
          </p:cNvSpPr>
          <p:nvPr>
            <p:ph type="sldNum" sz="quarter" idx="12"/>
          </p:nvPr>
        </p:nvSpPr>
        <p:spPr>
          <a:xfrm>
            <a:off x="6553200" y="6356350"/>
            <a:ext cx="2133600" cy="365125"/>
          </a:xfrm>
          <a:prstGeom prst="rect">
            <a:avLst/>
          </a:prstGeom>
        </p:spPr>
        <p:txBody>
          <a:bodyPr/>
          <a:lstStyle/>
          <a:p>
            <a:fld id="{265ACFF7-1E5E-4F7A-9796-DC21F9D2DC3C}" type="slidenum">
              <a:rPr lang="en-US" smtClean="0"/>
              <a:t>‹nr.›</a:t>
            </a:fld>
            <a:endParaRPr lang="en-US"/>
          </a:p>
        </p:txBody>
      </p:sp>
    </p:spTree>
    <p:extLst>
      <p:ext uri="{BB962C8B-B14F-4D97-AF65-F5344CB8AC3E}">
        <p14:creationId xmlns:p14="http://schemas.microsoft.com/office/powerpoint/2010/main" val="15662066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629400" y="274638"/>
            <a:ext cx="2057400" cy="5851525"/>
          </a:xfrm>
        </p:spPr>
        <p:txBody>
          <a:bodyPr vert="eaVert"/>
          <a:lstStyle/>
          <a:p>
            <a:r>
              <a:rPr lang="nl-NL" smtClean="0"/>
              <a:t>Klik om de stijl te bewerken</a:t>
            </a:r>
            <a:endParaRPr lang="en-US"/>
          </a:p>
        </p:txBody>
      </p:sp>
      <p:sp>
        <p:nvSpPr>
          <p:cNvPr id="3" name="Tijdelijke aanduiding voor verticale tekst 2"/>
          <p:cNvSpPr>
            <a:spLocks noGrp="1"/>
          </p:cNvSpPr>
          <p:nvPr>
            <p:ph type="body" orient="vert" idx="1"/>
          </p:nvPr>
        </p:nvSpPr>
        <p:spPr>
          <a:xfrm>
            <a:off x="457200" y="274638"/>
            <a:ext cx="6019800" cy="5851525"/>
          </a:xfrm>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a:p>
        </p:txBody>
      </p:sp>
      <p:sp>
        <p:nvSpPr>
          <p:cNvPr id="4" name="Tijdelijke aanduiding voor datum 3"/>
          <p:cNvSpPr>
            <a:spLocks noGrp="1"/>
          </p:cNvSpPr>
          <p:nvPr>
            <p:ph type="dt" sz="half" idx="10"/>
          </p:nvPr>
        </p:nvSpPr>
        <p:spPr>
          <a:xfrm>
            <a:off x="457200" y="6356350"/>
            <a:ext cx="2133600" cy="365125"/>
          </a:xfrm>
          <a:prstGeom prst="rect">
            <a:avLst/>
          </a:prstGeom>
        </p:spPr>
        <p:txBody>
          <a:bodyPr/>
          <a:lstStyle/>
          <a:p>
            <a:fld id="{6EC6ECD0-892C-4072-99EA-47EF227B1B7D}" type="datetimeFigureOut">
              <a:rPr lang="en-US" smtClean="0"/>
              <a:t>12/21/2016</a:t>
            </a:fld>
            <a:endParaRPr lang="en-US"/>
          </a:p>
        </p:txBody>
      </p:sp>
      <p:sp>
        <p:nvSpPr>
          <p:cNvPr id="5" name="Tijdelijke aanduiding voor voettekst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Tijdelijke aanduiding voor dianummer 5"/>
          <p:cNvSpPr>
            <a:spLocks noGrp="1"/>
          </p:cNvSpPr>
          <p:nvPr>
            <p:ph type="sldNum" sz="quarter" idx="12"/>
          </p:nvPr>
        </p:nvSpPr>
        <p:spPr>
          <a:xfrm>
            <a:off x="6553200" y="6356350"/>
            <a:ext cx="2133600" cy="365125"/>
          </a:xfrm>
          <a:prstGeom prst="rect">
            <a:avLst/>
          </a:prstGeom>
        </p:spPr>
        <p:txBody>
          <a:bodyPr/>
          <a:lstStyle/>
          <a:p>
            <a:fld id="{265ACFF7-1E5E-4F7A-9796-DC21F9D2DC3C}" type="slidenum">
              <a:rPr lang="en-US" smtClean="0"/>
              <a:t>‹nr.›</a:t>
            </a:fld>
            <a:endParaRPr lang="en-US"/>
          </a:p>
        </p:txBody>
      </p:sp>
    </p:spTree>
    <p:extLst>
      <p:ext uri="{BB962C8B-B14F-4D97-AF65-F5344CB8AC3E}">
        <p14:creationId xmlns:p14="http://schemas.microsoft.com/office/powerpoint/2010/main" val="32496351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Klik om de stijl te bewerken</a:t>
            </a:r>
            <a:endParaRPr lang="en-US" dirty="0"/>
          </a:p>
        </p:txBody>
      </p:sp>
      <p:sp>
        <p:nvSpPr>
          <p:cNvPr id="3" name="Tijdelijke aanduiding voor inhoud 2"/>
          <p:cNvSpPr>
            <a:spLocks noGrp="1"/>
          </p:cNvSpPr>
          <p:nvPr>
            <p:ph idx="1"/>
          </p:nvPr>
        </p:nvSpPr>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a:p>
        </p:txBody>
      </p:sp>
      <p:sp>
        <p:nvSpPr>
          <p:cNvPr id="4" name="Tijdelijke aanduiding voor datum 3"/>
          <p:cNvSpPr>
            <a:spLocks noGrp="1"/>
          </p:cNvSpPr>
          <p:nvPr>
            <p:ph type="dt" sz="half" idx="10"/>
          </p:nvPr>
        </p:nvSpPr>
        <p:spPr>
          <a:xfrm>
            <a:off x="457200" y="6356350"/>
            <a:ext cx="2133600" cy="365125"/>
          </a:xfrm>
          <a:prstGeom prst="rect">
            <a:avLst/>
          </a:prstGeom>
        </p:spPr>
        <p:txBody>
          <a:bodyPr/>
          <a:lstStyle/>
          <a:p>
            <a:fld id="{6EC6ECD0-892C-4072-99EA-47EF227B1B7D}" type="datetimeFigureOut">
              <a:rPr lang="en-US" smtClean="0"/>
              <a:t>12/21/2016</a:t>
            </a:fld>
            <a:endParaRPr lang="en-US"/>
          </a:p>
        </p:txBody>
      </p:sp>
      <p:sp>
        <p:nvSpPr>
          <p:cNvPr id="5" name="Tijdelijke aanduiding voor voettekst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Tijdelijke aanduiding voor dianummer 5"/>
          <p:cNvSpPr>
            <a:spLocks noGrp="1"/>
          </p:cNvSpPr>
          <p:nvPr>
            <p:ph type="sldNum" sz="quarter" idx="12"/>
          </p:nvPr>
        </p:nvSpPr>
        <p:spPr>
          <a:xfrm>
            <a:off x="6553200" y="6356350"/>
            <a:ext cx="2133600" cy="365125"/>
          </a:xfrm>
          <a:prstGeom prst="rect">
            <a:avLst/>
          </a:prstGeom>
        </p:spPr>
        <p:txBody>
          <a:bodyPr/>
          <a:lstStyle/>
          <a:p>
            <a:fld id="{265ACFF7-1E5E-4F7A-9796-DC21F9D2DC3C}" type="slidenum">
              <a:rPr lang="en-US" smtClean="0"/>
              <a:t>‹nr.›</a:t>
            </a:fld>
            <a:endParaRPr lang="en-US"/>
          </a:p>
        </p:txBody>
      </p:sp>
    </p:spTree>
    <p:extLst>
      <p:ext uri="{BB962C8B-B14F-4D97-AF65-F5344CB8AC3E}">
        <p14:creationId xmlns:p14="http://schemas.microsoft.com/office/powerpoint/2010/main" val="23903218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nl-NL" smtClean="0"/>
              <a:t>Klik om de stijl te bewerken</a:t>
            </a:r>
            <a:endParaRPr lang="en-US"/>
          </a:p>
        </p:txBody>
      </p:sp>
      <p:sp>
        <p:nvSpPr>
          <p:cNvPr id="3" name="Tijdelijke aanduiding voor teks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Klik om de modelstijlen te bewerken</a:t>
            </a:r>
          </a:p>
        </p:txBody>
      </p:sp>
      <p:sp>
        <p:nvSpPr>
          <p:cNvPr id="4" name="Tijdelijke aanduiding voor datum 3"/>
          <p:cNvSpPr>
            <a:spLocks noGrp="1"/>
          </p:cNvSpPr>
          <p:nvPr>
            <p:ph type="dt" sz="half" idx="10"/>
          </p:nvPr>
        </p:nvSpPr>
        <p:spPr>
          <a:xfrm>
            <a:off x="457200" y="6356350"/>
            <a:ext cx="2133600" cy="365125"/>
          </a:xfrm>
          <a:prstGeom prst="rect">
            <a:avLst/>
          </a:prstGeom>
        </p:spPr>
        <p:txBody>
          <a:bodyPr/>
          <a:lstStyle/>
          <a:p>
            <a:fld id="{6EC6ECD0-892C-4072-99EA-47EF227B1B7D}" type="datetimeFigureOut">
              <a:rPr lang="en-US" smtClean="0"/>
              <a:t>12/21/2016</a:t>
            </a:fld>
            <a:endParaRPr lang="en-US"/>
          </a:p>
        </p:txBody>
      </p:sp>
      <p:sp>
        <p:nvSpPr>
          <p:cNvPr id="5" name="Tijdelijke aanduiding voor voettekst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Tijdelijke aanduiding voor dianummer 5"/>
          <p:cNvSpPr>
            <a:spLocks noGrp="1"/>
          </p:cNvSpPr>
          <p:nvPr>
            <p:ph type="sldNum" sz="quarter" idx="12"/>
          </p:nvPr>
        </p:nvSpPr>
        <p:spPr>
          <a:xfrm>
            <a:off x="6553200" y="6356350"/>
            <a:ext cx="2133600" cy="365125"/>
          </a:xfrm>
          <a:prstGeom prst="rect">
            <a:avLst/>
          </a:prstGeom>
        </p:spPr>
        <p:txBody>
          <a:bodyPr/>
          <a:lstStyle/>
          <a:p>
            <a:fld id="{265ACFF7-1E5E-4F7A-9796-DC21F9D2DC3C}" type="slidenum">
              <a:rPr lang="en-US" smtClean="0"/>
              <a:t>‹nr.›</a:t>
            </a:fld>
            <a:endParaRPr lang="en-US"/>
          </a:p>
        </p:txBody>
      </p:sp>
    </p:spTree>
    <p:extLst>
      <p:ext uri="{BB962C8B-B14F-4D97-AF65-F5344CB8AC3E}">
        <p14:creationId xmlns:p14="http://schemas.microsoft.com/office/powerpoint/2010/main" val="38605199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en-US"/>
          </a:p>
        </p:txBody>
      </p:sp>
      <p:sp>
        <p:nvSpPr>
          <p:cNvPr id="3" name="Tijdelijke aanduiding voor inhoud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a:p>
        </p:txBody>
      </p:sp>
      <p:sp>
        <p:nvSpPr>
          <p:cNvPr id="4" name="Tijdelijke aanduiding voor inhoud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a:p>
        </p:txBody>
      </p:sp>
      <p:sp>
        <p:nvSpPr>
          <p:cNvPr id="5" name="Tijdelijke aanduiding voor datum 4"/>
          <p:cNvSpPr>
            <a:spLocks noGrp="1"/>
          </p:cNvSpPr>
          <p:nvPr>
            <p:ph type="dt" sz="half" idx="10"/>
          </p:nvPr>
        </p:nvSpPr>
        <p:spPr>
          <a:xfrm>
            <a:off x="457200" y="6356350"/>
            <a:ext cx="2133600" cy="365125"/>
          </a:xfrm>
          <a:prstGeom prst="rect">
            <a:avLst/>
          </a:prstGeom>
        </p:spPr>
        <p:txBody>
          <a:bodyPr/>
          <a:lstStyle/>
          <a:p>
            <a:fld id="{6EC6ECD0-892C-4072-99EA-47EF227B1B7D}" type="datetimeFigureOut">
              <a:rPr lang="en-US" smtClean="0"/>
              <a:t>12/21/2016</a:t>
            </a:fld>
            <a:endParaRPr lang="en-US"/>
          </a:p>
        </p:txBody>
      </p:sp>
      <p:sp>
        <p:nvSpPr>
          <p:cNvPr id="6" name="Tijdelijke aanduiding voor voettekst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Tijdelijke aanduiding voor dianummer 6"/>
          <p:cNvSpPr>
            <a:spLocks noGrp="1"/>
          </p:cNvSpPr>
          <p:nvPr>
            <p:ph type="sldNum" sz="quarter" idx="12"/>
          </p:nvPr>
        </p:nvSpPr>
        <p:spPr>
          <a:xfrm>
            <a:off x="6553200" y="6356350"/>
            <a:ext cx="2133600" cy="365125"/>
          </a:xfrm>
          <a:prstGeom prst="rect">
            <a:avLst/>
          </a:prstGeom>
        </p:spPr>
        <p:txBody>
          <a:bodyPr/>
          <a:lstStyle/>
          <a:p>
            <a:fld id="{265ACFF7-1E5E-4F7A-9796-DC21F9D2DC3C}" type="slidenum">
              <a:rPr lang="en-US" smtClean="0"/>
              <a:t>‹nr.›</a:t>
            </a:fld>
            <a:endParaRPr lang="en-US"/>
          </a:p>
        </p:txBody>
      </p:sp>
    </p:spTree>
    <p:extLst>
      <p:ext uri="{BB962C8B-B14F-4D97-AF65-F5344CB8AC3E}">
        <p14:creationId xmlns:p14="http://schemas.microsoft.com/office/powerpoint/2010/main" val="37770227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nl-NL" dirty="0" smtClean="0"/>
              <a:t>Klik om de stijl te bewerken</a:t>
            </a:r>
            <a:endParaRPr lang="en-US" dirty="0"/>
          </a:p>
        </p:txBody>
      </p:sp>
      <p:sp>
        <p:nvSpPr>
          <p:cNvPr id="3" name="Tijdelijke aanduiding voor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4" name="Tijdelijke aanduiding voor inhou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a:p>
        </p:txBody>
      </p:sp>
      <p:sp>
        <p:nvSpPr>
          <p:cNvPr id="5" name="Tijdelijke aanduiding voor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6" name="Tijdelijke aanduiding voor inhou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a:p>
        </p:txBody>
      </p:sp>
      <p:sp>
        <p:nvSpPr>
          <p:cNvPr id="7" name="Tijdelijke aanduiding voor datum 6"/>
          <p:cNvSpPr>
            <a:spLocks noGrp="1"/>
          </p:cNvSpPr>
          <p:nvPr>
            <p:ph type="dt" sz="half" idx="10"/>
          </p:nvPr>
        </p:nvSpPr>
        <p:spPr>
          <a:xfrm>
            <a:off x="457200" y="6356350"/>
            <a:ext cx="2133600" cy="365125"/>
          </a:xfrm>
          <a:prstGeom prst="rect">
            <a:avLst/>
          </a:prstGeom>
        </p:spPr>
        <p:txBody>
          <a:bodyPr/>
          <a:lstStyle/>
          <a:p>
            <a:fld id="{6EC6ECD0-892C-4072-99EA-47EF227B1B7D}" type="datetimeFigureOut">
              <a:rPr lang="en-US" smtClean="0"/>
              <a:t>12/21/2016</a:t>
            </a:fld>
            <a:endParaRPr lang="en-US"/>
          </a:p>
        </p:txBody>
      </p:sp>
      <p:sp>
        <p:nvSpPr>
          <p:cNvPr id="8" name="Tijdelijke aanduiding voor voettekst 7"/>
          <p:cNvSpPr>
            <a:spLocks noGrp="1"/>
          </p:cNvSpPr>
          <p:nvPr>
            <p:ph type="ftr" sz="quarter" idx="11"/>
          </p:nvPr>
        </p:nvSpPr>
        <p:spPr>
          <a:xfrm>
            <a:off x="3124200" y="6356350"/>
            <a:ext cx="2895600" cy="365125"/>
          </a:xfrm>
          <a:prstGeom prst="rect">
            <a:avLst/>
          </a:prstGeom>
        </p:spPr>
        <p:txBody>
          <a:bodyPr/>
          <a:lstStyle/>
          <a:p>
            <a:endParaRPr lang="en-US"/>
          </a:p>
        </p:txBody>
      </p:sp>
      <p:sp>
        <p:nvSpPr>
          <p:cNvPr id="9" name="Tijdelijke aanduiding voor dianummer 8"/>
          <p:cNvSpPr>
            <a:spLocks noGrp="1"/>
          </p:cNvSpPr>
          <p:nvPr>
            <p:ph type="sldNum" sz="quarter" idx="12"/>
          </p:nvPr>
        </p:nvSpPr>
        <p:spPr>
          <a:xfrm>
            <a:off x="6553200" y="6356350"/>
            <a:ext cx="2133600" cy="365125"/>
          </a:xfrm>
          <a:prstGeom prst="rect">
            <a:avLst/>
          </a:prstGeom>
        </p:spPr>
        <p:txBody>
          <a:bodyPr/>
          <a:lstStyle/>
          <a:p>
            <a:fld id="{265ACFF7-1E5E-4F7A-9796-DC21F9D2DC3C}" type="slidenum">
              <a:rPr lang="en-US" smtClean="0"/>
              <a:t>‹nr.›</a:t>
            </a:fld>
            <a:endParaRPr lang="en-US"/>
          </a:p>
        </p:txBody>
      </p:sp>
    </p:spTree>
    <p:extLst>
      <p:ext uri="{BB962C8B-B14F-4D97-AF65-F5344CB8AC3E}">
        <p14:creationId xmlns:p14="http://schemas.microsoft.com/office/powerpoint/2010/main" val="22796145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solidFill>
                  <a:schemeClr val="tx1"/>
                </a:solidFill>
              </a:defRPr>
            </a:lvl1pPr>
          </a:lstStyle>
          <a:p>
            <a:r>
              <a:rPr lang="nl-NL" dirty="0" smtClean="0"/>
              <a:t>Klik om de stijl te bewerken</a:t>
            </a:r>
            <a:endParaRPr lang="en-US" dirty="0"/>
          </a:p>
        </p:txBody>
      </p:sp>
    </p:spTree>
    <p:extLst>
      <p:ext uri="{BB962C8B-B14F-4D97-AF65-F5344CB8AC3E}">
        <p14:creationId xmlns:p14="http://schemas.microsoft.com/office/powerpoint/2010/main" val="32837794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a:xfrm>
            <a:off x="457200" y="6356350"/>
            <a:ext cx="2133600" cy="365125"/>
          </a:xfrm>
          <a:prstGeom prst="rect">
            <a:avLst/>
          </a:prstGeom>
        </p:spPr>
        <p:txBody>
          <a:bodyPr/>
          <a:lstStyle/>
          <a:p>
            <a:fld id="{6EC6ECD0-892C-4072-99EA-47EF227B1B7D}" type="datetimeFigureOut">
              <a:rPr lang="en-US" smtClean="0"/>
              <a:t>12/21/2016</a:t>
            </a:fld>
            <a:endParaRPr lang="en-US"/>
          </a:p>
        </p:txBody>
      </p:sp>
      <p:sp>
        <p:nvSpPr>
          <p:cNvPr id="3" name="Tijdelijke aanduiding voor voettekst 2"/>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4" name="Tijdelijke aanduiding voor dianummer 3"/>
          <p:cNvSpPr>
            <a:spLocks noGrp="1"/>
          </p:cNvSpPr>
          <p:nvPr>
            <p:ph type="sldNum" sz="quarter" idx="12"/>
          </p:nvPr>
        </p:nvSpPr>
        <p:spPr>
          <a:xfrm>
            <a:off x="6553200" y="6356350"/>
            <a:ext cx="2133600" cy="365125"/>
          </a:xfrm>
          <a:prstGeom prst="rect">
            <a:avLst/>
          </a:prstGeom>
        </p:spPr>
        <p:txBody>
          <a:bodyPr/>
          <a:lstStyle/>
          <a:p>
            <a:fld id="{265ACFF7-1E5E-4F7A-9796-DC21F9D2DC3C}" type="slidenum">
              <a:rPr lang="en-US" smtClean="0"/>
              <a:t>‹nr.›</a:t>
            </a:fld>
            <a:endParaRPr lang="en-US"/>
          </a:p>
        </p:txBody>
      </p:sp>
    </p:spTree>
    <p:extLst>
      <p:ext uri="{BB962C8B-B14F-4D97-AF65-F5344CB8AC3E}">
        <p14:creationId xmlns:p14="http://schemas.microsoft.com/office/powerpoint/2010/main" val="4017920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nl-NL" smtClean="0"/>
              <a:t>Klik om de stijl te bewerken</a:t>
            </a:r>
            <a:endParaRPr lang="en-US"/>
          </a:p>
        </p:txBody>
      </p:sp>
      <p:sp>
        <p:nvSpPr>
          <p:cNvPr id="3" name="Tijdelijke aanduiding voor inhou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a:p>
        </p:txBody>
      </p:sp>
      <p:sp>
        <p:nvSpPr>
          <p:cNvPr id="4" name="Tijdelijke aanduiding voor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
        <p:nvSpPr>
          <p:cNvPr id="5" name="Tijdelijke aanduiding voor datum 4"/>
          <p:cNvSpPr>
            <a:spLocks noGrp="1"/>
          </p:cNvSpPr>
          <p:nvPr>
            <p:ph type="dt" sz="half" idx="10"/>
          </p:nvPr>
        </p:nvSpPr>
        <p:spPr>
          <a:xfrm>
            <a:off x="457200" y="6356350"/>
            <a:ext cx="2133600" cy="365125"/>
          </a:xfrm>
          <a:prstGeom prst="rect">
            <a:avLst/>
          </a:prstGeom>
        </p:spPr>
        <p:txBody>
          <a:bodyPr/>
          <a:lstStyle/>
          <a:p>
            <a:fld id="{6EC6ECD0-892C-4072-99EA-47EF227B1B7D}" type="datetimeFigureOut">
              <a:rPr lang="en-US" smtClean="0"/>
              <a:t>12/21/2016</a:t>
            </a:fld>
            <a:endParaRPr lang="en-US"/>
          </a:p>
        </p:txBody>
      </p:sp>
      <p:sp>
        <p:nvSpPr>
          <p:cNvPr id="6" name="Tijdelijke aanduiding voor voettekst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Tijdelijke aanduiding voor dianummer 6"/>
          <p:cNvSpPr>
            <a:spLocks noGrp="1"/>
          </p:cNvSpPr>
          <p:nvPr>
            <p:ph type="sldNum" sz="quarter" idx="12"/>
          </p:nvPr>
        </p:nvSpPr>
        <p:spPr>
          <a:xfrm>
            <a:off x="6553200" y="6356350"/>
            <a:ext cx="2133600" cy="365125"/>
          </a:xfrm>
          <a:prstGeom prst="rect">
            <a:avLst/>
          </a:prstGeom>
        </p:spPr>
        <p:txBody>
          <a:bodyPr/>
          <a:lstStyle/>
          <a:p>
            <a:fld id="{265ACFF7-1E5E-4F7A-9796-DC21F9D2DC3C}" type="slidenum">
              <a:rPr lang="en-US" smtClean="0"/>
              <a:t>‹nr.›</a:t>
            </a:fld>
            <a:endParaRPr lang="en-US"/>
          </a:p>
        </p:txBody>
      </p:sp>
    </p:spTree>
    <p:extLst>
      <p:ext uri="{BB962C8B-B14F-4D97-AF65-F5344CB8AC3E}">
        <p14:creationId xmlns:p14="http://schemas.microsoft.com/office/powerpoint/2010/main" val="14491934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nl-NL" smtClean="0"/>
              <a:t>Klik om de stijl te bewerken</a:t>
            </a:r>
            <a:endParaRPr lang="en-US"/>
          </a:p>
        </p:txBody>
      </p:sp>
      <p:sp>
        <p:nvSpPr>
          <p:cNvPr id="3" name="Tijdelijke aanduiding voor afbeelding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ijdelijke aanduiding voor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
        <p:nvSpPr>
          <p:cNvPr id="5" name="Tijdelijke aanduiding voor datum 4"/>
          <p:cNvSpPr>
            <a:spLocks noGrp="1"/>
          </p:cNvSpPr>
          <p:nvPr>
            <p:ph type="dt" sz="half" idx="10"/>
          </p:nvPr>
        </p:nvSpPr>
        <p:spPr>
          <a:xfrm>
            <a:off x="457200" y="6356350"/>
            <a:ext cx="2133600" cy="365125"/>
          </a:xfrm>
          <a:prstGeom prst="rect">
            <a:avLst/>
          </a:prstGeom>
        </p:spPr>
        <p:txBody>
          <a:bodyPr/>
          <a:lstStyle/>
          <a:p>
            <a:fld id="{6EC6ECD0-892C-4072-99EA-47EF227B1B7D}" type="datetimeFigureOut">
              <a:rPr lang="en-US" smtClean="0"/>
              <a:t>12/21/2016</a:t>
            </a:fld>
            <a:endParaRPr lang="en-US"/>
          </a:p>
        </p:txBody>
      </p:sp>
      <p:sp>
        <p:nvSpPr>
          <p:cNvPr id="6" name="Tijdelijke aanduiding voor voettekst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Tijdelijke aanduiding voor dianummer 6"/>
          <p:cNvSpPr>
            <a:spLocks noGrp="1"/>
          </p:cNvSpPr>
          <p:nvPr>
            <p:ph type="sldNum" sz="quarter" idx="12"/>
          </p:nvPr>
        </p:nvSpPr>
        <p:spPr>
          <a:xfrm>
            <a:off x="6553200" y="6356350"/>
            <a:ext cx="2133600" cy="365125"/>
          </a:xfrm>
          <a:prstGeom prst="rect">
            <a:avLst/>
          </a:prstGeom>
        </p:spPr>
        <p:txBody>
          <a:bodyPr/>
          <a:lstStyle/>
          <a:p>
            <a:fld id="{265ACFF7-1E5E-4F7A-9796-DC21F9D2DC3C}" type="slidenum">
              <a:rPr lang="en-US" smtClean="0"/>
              <a:t>‹nr.›</a:t>
            </a:fld>
            <a:endParaRPr lang="en-US"/>
          </a:p>
        </p:txBody>
      </p:sp>
    </p:spTree>
    <p:extLst>
      <p:ext uri="{BB962C8B-B14F-4D97-AF65-F5344CB8AC3E}">
        <p14:creationId xmlns:p14="http://schemas.microsoft.com/office/powerpoint/2010/main" val="13994044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2699792" y="274638"/>
            <a:ext cx="5987008" cy="1143000"/>
          </a:xfrm>
          <a:prstGeom prst="rect">
            <a:avLst/>
          </a:prstGeom>
        </p:spPr>
        <p:txBody>
          <a:bodyPr vert="horz" lIns="91440" tIns="45720" rIns="91440" bIns="45720" rtlCol="0" anchor="ctr">
            <a:normAutofit/>
          </a:bodyPr>
          <a:lstStyle/>
          <a:p>
            <a:r>
              <a:rPr lang="nl-NL" dirty="0" smtClean="0"/>
              <a:t>Klik om de stijl te bewerken</a:t>
            </a:r>
            <a:endParaRPr lang="en-US" dirty="0"/>
          </a:p>
        </p:txBody>
      </p:sp>
      <p:sp>
        <p:nvSpPr>
          <p:cNvPr id="3" name="Tijdelijke aanduiding voor teks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nl-NL" dirty="0" smtClean="0"/>
              <a:t>Klik om de modelstijlen te bewerken</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en-US" dirty="0"/>
          </a:p>
        </p:txBody>
      </p:sp>
    </p:spTree>
    <p:extLst>
      <p:ext uri="{BB962C8B-B14F-4D97-AF65-F5344CB8AC3E}">
        <p14:creationId xmlns:p14="http://schemas.microsoft.com/office/powerpoint/2010/main" val="21638292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spcBef>
          <a:spcPct val="0"/>
        </a:spcBef>
        <a:buNone/>
        <a:defRPr sz="3200"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4.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835696" y="1196752"/>
            <a:ext cx="7200800" cy="2232248"/>
          </a:xfrm>
        </p:spPr>
        <p:txBody>
          <a:bodyPr>
            <a:noAutofit/>
          </a:bodyPr>
          <a:lstStyle/>
          <a:p>
            <a:r>
              <a:rPr lang="nl-NL" sz="2800" dirty="0" smtClean="0">
                <a:solidFill>
                  <a:schemeClr val="tx1"/>
                </a:solidFill>
              </a:rPr>
              <a:t>Nascholing TRaP bijeenkomst 1:</a:t>
            </a:r>
            <a:br>
              <a:rPr lang="nl-NL" sz="2800" dirty="0" smtClean="0">
                <a:solidFill>
                  <a:schemeClr val="tx1"/>
                </a:solidFill>
              </a:rPr>
            </a:br>
            <a:r>
              <a:rPr lang="nl-NL" sz="2800" dirty="0" smtClean="0">
                <a:solidFill>
                  <a:schemeClr val="tx1"/>
                </a:solidFill>
              </a:rPr>
              <a:t/>
            </a:r>
            <a:br>
              <a:rPr lang="nl-NL" sz="2800" dirty="0" smtClean="0">
                <a:solidFill>
                  <a:schemeClr val="tx1"/>
                </a:solidFill>
              </a:rPr>
            </a:br>
            <a:r>
              <a:rPr lang="nl-NL" sz="2800" dirty="0" smtClean="0">
                <a:solidFill>
                  <a:schemeClr val="tx1"/>
                </a:solidFill>
              </a:rPr>
              <a:t>Taal in de reken-wiskundeles</a:t>
            </a:r>
            <a:endParaRPr lang="nl-NL" sz="2800" dirty="0">
              <a:solidFill>
                <a:schemeClr val="tx1"/>
              </a:solidFill>
            </a:endParaRPr>
          </a:p>
        </p:txBody>
      </p:sp>
      <p:sp>
        <p:nvSpPr>
          <p:cNvPr id="3" name="Ondertitel 2"/>
          <p:cNvSpPr>
            <a:spLocks noGrp="1"/>
          </p:cNvSpPr>
          <p:nvPr>
            <p:ph type="subTitle" idx="1"/>
          </p:nvPr>
        </p:nvSpPr>
        <p:spPr>
          <a:xfrm>
            <a:off x="179512" y="3573016"/>
            <a:ext cx="8964488" cy="3024336"/>
          </a:xfrm>
        </p:spPr>
        <p:txBody>
          <a:bodyPr>
            <a:normAutofit/>
          </a:bodyPr>
          <a:lstStyle/>
          <a:p>
            <a:r>
              <a:rPr lang="en-US" sz="2000" i="0" dirty="0" smtClean="0">
                <a:solidFill>
                  <a:schemeClr val="tx1"/>
                </a:solidFill>
              </a:rPr>
              <a:t>[</a:t>
            </a:r>
            <a:r>
              <a:rPr lang="en-US" sz="2000" i="0" dirty="0" err="1" smtClean="0">
                <a:solidFill>
                  <a:schemeClr val="tx1"/>
                </a:solidFill>
              </a:rPr>
              <a:t>contactgegevens</a:t>
            </a:r>
            <a:r>
              <a:rPr lang="en-US" sz="2000" i="0" dirty="0" smtClean="0">
                <a:solidFill>
                  <a:schemeClr val="tx1"/>
                </a:solidFill>
              </a:rPr>
              <a:t> </a:t>
            </a:r>
            <a:r>
              <a:rPr lang="en-US" sz="2000" i="0" dirty="0" err="1" smtClean="0">
                <a:solidFill>
                  <a:schemeClr val="tx1"/>
                </a:solidFill>
              </a:rPr>
              <a:t>cursusleider</a:t>
            </a:r>
            <a:r>
              <a:rPr lang="en-US" sz="2000" i="0" dirty="0" smtClean="0">
                <a:solidFill>
                  <a:schemeClr val="tx1"/>
                </a:solidFill>
              </a:rPr>
              <a:t>]</a:t>
            </a:r>
          </a:p>
          <a:p>
            <a:endParaRPr lang="en-US" sz="2000" i="0" dirty="0">
              <a:solidFill>
                <a:schemeClr val="tx1"/>
              </a:solidFill>
            </a:endParaRPr>
          </a:p>
          <a:p>
            <a:endParaRPr lang="en-US" sz="2000" i="0" dirty="0" smtClean="0">
              <a:solidFill>
                <a:schemeClr val="tx1"/>
              </a:solidFill>
            </a:endParaRPr>
          </a:p>
          <a:p>
            <a:endParaRPr lang="en-US" sz="2000" i="0" dirty="0">
              <a:solidFill>
                <a:schemeClr val="tx1"/>
              </a:solidFill>
            </a:endParaRPr>
          </a:p>
          <a:p>
            <a:endParaRPr lang="en-US" i="0" dirty="0" smtClean="0">
              <a:solidFill>
                <a:schemeClr val="tx1"/>
              </a:solidFill>
            </a:endParaRPr>
          </a:p>
        </p:txBody>
      </p:sp>
      <p:pic>
        <p:nvPicPr>
          <p:cNvPr id="4" name="Afbeelding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20272" y="3573016"/>
            <a:ext cx="1512168" cy="1512168"/>
          </a:xfrm>
          <a:prstGeom prst="rect">
            <a:avLst/>
          </a:prstGeom>
        </p:spPr>
      </p:pic>
    </p:spTree>
    <p:extLst>
      <p:ext uri="{BB962C8B-B14F-4D97-AF65-F5344CB8AC3E}">
        <p14:creationId xmlns:p14="http://schemas.microsoft.com/office/powerpoint/2010/main" val="160497360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99792" y="274638"/>
            <a:ext cx="6264696" cy="1143000"/>
          </a:xfrm>
        </p:spPr>
        <p:txBody>
          <a:bodyPr/>
          <a:lstStyle/>
          <a:p>
            <a:r>
              <a:rPr lang="nl-NL" dirty="0" smtClean="0">
                <a:solidFill>
                  <a:schemeClr val="tx1"/>
                </a:solidFill>
              </a:rPr>
              <a:t>Taal in de reken-wiskundeles</a:t>
            </a:r>
            <a:endParaRPr lang="nl-NL" dirty="0">
              <a:solidFill>
                <a:schemeClr val="tx1"/>
              </a:solidFill>
            </a:endParaRPr>
          </a:p>
        </p:txBody>
      </p:sp>
      <p:sp>
        <p:nvSpPr>
          <p:cNvPr id="3" name="Content Placeholder 2"/>
          <p:cNvSpPr>
            <a:spLocks noGrp="1"/>
          </p:cNvSpPr>
          <p:nvPr>
            <p:ph idx="1"/>
          </p:nvPr>
        </p:nvSpPr>
        <p:spPr>
          <a:xfrm>
            <a:off x="457200" y="1600200"/>
            <a:ext cx="8229600" cy="4925144"/>
          </a:xfrm>
        </p:spPr>
        <p:txBody>
          <a:bodyPr>
            <a:normAutofit/>
          </a:bodyPr>
          <a:lstStyle/>
          <a:p>
            <a:pPr marL="0" indent="0">
              <a:buNone/>
            </a:pPr>
            <a:endParaRPr lang="nl-NL" dirty="0" smtClean="0"/>
          </a:p>
          <a:p>
            <a:pPr marL="0" indent="0">
              <a:buNone/>
            </a:pPr>
            <a:r>
              <a:rPr lang="nl-NL" b="1" dirty="0" smtClean="0"/>
              <a:t>Vaak gestelde vraag</a:t>
            </a:r>
            <a:r>
              <a:rPr lang="nl-NL" dirty="0" smtClean="0"/>
              <a:t>: </a:t>
            </a:r>
          </a:p>
          <a:p>
            <a:pPr marL="0" indent="0">
              <a:buNone/>
            </a:pPr>
            <a:r>
              <a:rPr lang="nl-NL" dirty="0" smtClean="0"/>
              <a:t>‘Is het reken-wiskundeonderwijs niet veel te talig geworden?’</a:t>
            </a:r>
          </a:p>
          <a:p>
            <a:pPr marL="0" indent="0">
              <a:buNone/>
            </a:pPr>
            <a:endParaRPr lang="nl-NL" dirty="0"/>
          </a:p>
          <a:p>
            <a:pPr marL="0" indent="0">
              <a:buNone/>
            </a:pPr>
            <a:r>
              <a:rPr lang="nl-NL" b="1" dirty="0" smtClean="0"/>
              <a:t>Anwoord</a:t>
            </a:r>
            <a:r>
              <a:rPr lang="nl-NL" dirty="0" smtClean="0"/>
              <a:t>: </a:t>
            </a:r>
          </a:p>
          <a:p>
            <a:pPr marL="0" indent="0">
              <a:buNone/>
            </a:pPr>
            <a:r>
              <a:rPr lang="nl-NL" dirty="0" smtClean="0"/>
              <a:t>‘Nee! De taal is niet primair een obstakel, maar juist een oplossing. Leerlingen hebben taal nodig om te participeren in het vak.’</a:t>
            </a:r>
            <a:endParaRPr lang="nl-NL" dirty="0"/>
          </a:p>
        </p:txBody>
      </p:sp>
    </p:spTree>
    <p:extLst>
      <p:ext uri="{BB962C8B-B14F-4D97-AF65-F5344CB8AC3E}">
        <p14:creationId xmlns:p14="http://schemas.microsoft.com/office/powerpoint/2010/main" val="330751295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chemeClr val="tx1"/>
                </a:solidFill>
              </a:rPr>
              <a:t>Om </a:t>
            </a:r>
            <a:r>
              <a:rPr lang="en-US" dirty="0" err="1" smtClean="0">
                <a:solidFill>
                  <a:schemeClr val="tx1"/>
                </a:solidFill>
              </a:rPr>
              <a:t>welke</a:t>
            </a:r>
            <a:r>
              <a:rPr lang="en-US" dirty="0" smtClean="0">
                <a:solidFill>
                  <a:schemeClr val="tx1"/>
                </a:solidFill>
              </a:rPr>
              <a:t> </a:t>
            </a:r>
            <a:r>
              <a:rPr lang="en-US" dirty="0" err="1" smtClean="0">
                <a:solidFill>
                  <a:schemeClr val="tx1"/>
                </a:solidFill>
              </a:rPr>
              <a:t>taal</a:t>
            </a:r>
            <a:r>
              <a:rPr lang="en-US" dirty="0" smtClean="0">
                <a:solidFill>
                  <a:schemeClr val="tx1"/>
                </a:solidFill>
              </a:rPr>
              <a:t> </a:t>
            </a:r>
            <a:r>
              <a:rPr lang="en-US" dirty="0" err="1" smtClean="0">
                <a:solidFill>
                  <a:schemeClr val="tx1"/>
                </a:solidFill>
              </a:rPr>
              <a:t>gaat</a:t>
            </a:r>
            <a:r>
              <a:rPr lang="en-US" dirty="0" smtClean="0">
                <a:solidFill>
                  <a:schemeClr val="tx1"/>
                </a:solidFill>
              </a:rPr>
              <a:t> het?</a:t>
            </a:r>
            <a:endParaRPr lang="en-US" dirty="0">
              <a:solidFill>
                <a:schemeClr val="tx1"/>
              </a:solidFill>
            </a:endParaRPr>
          </a:p>
        </p:txBody>
      </p:sp>
      <p:sp>
        <p:nvSpPr>
          <p:cNvPr id="3" name="Content Placeholder 2"/>
          <p:cNvSpPr>
            <a:spLocks noGrp="1"/>
          </p:cNvSpPr>
          <p:nvPr>
            <p:ph idx="1"/>
          </p:nvPr>
        </p:nvSpPr>
        <p:spPr>
          <a:xfrm>
            <a:off x="467544" y="1484784"/>
            <a:ext cx="8435280" cy="5373216"/>
          </a:xfrm>
        </p:spPr>
        <p:txBody>
          <a:bodyPr>
            <a:normAutofit lnSpcReduction="10000"/>
          </a:bodyPr>
          <a:lstStyle/>
          <a:p>
            <a:pPr marL="0" lvl="0" indent="0">
              <a:buNone/>
            </a:pPr>
            <a:r>
              <a:rPr lang="nl-NL" sz="2400" b="1" dirty="0" smtClean="0"/>
              <a:t>Dagelijkse taal</a:t>
            </a:r>
            <a:r>
              <a:rPr lang="nl-NL" sz="2400" dirty="0" smtClean="0"/>
              <a:t>: weegschaal</a:t>
            </a:r>
            <a:r>
              <a:rPr lang="nl-NL" sz="2400" dirty="0"/>
              <a:t>, wegen, ingrediënten, tussen </a:t>
            </a:r>
            <a:r>
              <a:rPr lang="nl-NL" sz="2400" dirty="0" smtClean="0"/>
              <a:t>de middag</a:t>
            </a:r>
            <a:r>
              <a:rPr lang="nl-NL" sz="2400" dirty="0"/>
              <a:t>, boven en </a:t>
            </a:r>
            <a:r>
              <a:rPr lang="nl-NL" sz="2400" dirty="0" smtClean="0"/>
              <a:t>onder</a:t>
            </a:r>
          </a:p>
          <a:p>
            <a:pPr marL="0" lvl="0" indent="0">
              <a:buNone/>
            </a:pPr>
            <a:endParaRPr lang="nl-NL" sz="2400" dirty="0"/>
          </a:p>
          <a:p>
            <a:pPr marL="0" lvl="0" indent="0">
              <a:buNone/>
            </a:pPr>
            <a:r>
              <a:rPr lang="nl-NL" sz="2400" b="1" dirty="0" smtClean="0"/>
              <a:t>Schooltaal</a:t>
            </a:r>
            <a:r>
              <a:rPr lang="nl-NL" sz="2400" dirty="0" smtClean="0"/>
              <a:t>: bedrag</a:t>
            </a:r>
            <a:r>
              <a:rPr lang="nl-NL" sz="2400" dirty="0"/>
              <a:t>, meer/minder dan, hoeveelheid, toename, geleidelijk, </a:t>
            </a:r>
            <a:r>
              <a:rPr lang="nl-NL" sz="2400" dirty="0" smtClean="0"/>
              <a:t>patroon</a:t>
            </a:r>
          </a:p>
          <a:p>
            <a:pPr marL="0" lvl="0" indent="0">
              <a:buNone/>
            </a:pPr>
            <a:endParaRPr lang="nl-NL" sz="2400" dirty="0"/>
          </a:p>
          <a:p>
            <a:pPr marL="0" lvl="0" indent="0">
              <a:buNone/>
            </a:pPr>
            <a:r>
              <a:rPr lang="nl-NL" sz="2400" b="1" dirty="0"/>
              <a:t>Vaktaal </a:t>
            </a:r>
            <a:r>
              <a:rPr lang="nl-NL" sz="2400" dirty="0" smtClean="0"/>
              <a:t>: per </a:t>
            </a:r>
            <a:r>
              <a:rPr lang="nl-NL" sz="2400" dirty="0"/>
              <a:t>kilo, anderhalve kilo, afronden, schatten, verhouding, tabel, kilogram, horizontale </a:t>
            </a:r>
            <a:r>
              <a:rPr lang="nl-NL" sz="2400" dirty="0" smtClean="0"/>
              <a:t>as</a:t>
            </a:r>
          </a:p>
          <a:p>
            <a:pPr marL="0" lvl="0" indent="0">
              <a:buNone/>
            </a:pPr>
            <a:endParaRPr lang="nl-NL" sz="2400" dirty="0" smtClean="0"/>
          </a:p>
          <a:p>
            <a:pPr marL="0" indent="0">
              <a:buNone/>
            </a:pPr>
            <a:r>
              <a:rPr lang="nl-NL" sz="2400" b="1" dirty="0" smtClean="0"/>
              <a:t>Formuleringen</a:t>
            </a:r>
          </a:p>
          <a:p>
            <a:r>
              <a:rPr lang="nl-NL" sz="2400" dirty="0" smtClean="0"/>
              <a:t>Als </a:t>
            </a:r>
            <a:r>
              <a:rPr lang="nl-NL" sz="2400" dirty="0"/>
              <a:t>je de ene term verdubbelt, moet je de andere halveren (bij vermenigvuldigen</a:t>
            </a:r>
            <a:r>
              <a:rPr lang="nl-NL" sz="2400" dirty="0" smtClean="0"/>
              <a:t>)</a:t>
            </a:r>
          </a:p>
          <a:p>
            <a:r>
              <a:rPr lang="nl-NL" sz="2400" dirty="0" smtClean="0"/>
              <a:t>De grafiek stijgt geleidelijk: het aantal deelnemers neemt langzaamaan toe (bij grafieken interpreteren)</a:t>
            </a:r>
            <a:endParaRPr lang="nl-NL" sz="2400" dirty="0"/>
          </a:p>
          <a:p>
            <a:pPr marL="0" indent="0">
              <a:buNone/>
            </a:pPr>
            <a:endParaRPr lang="nl-NL" sz="2400" b="1" dirty="0"/>
          </a:p>
          <a:p>
            <a:endParaRPr lang="en-US" dirty="0"/>
          </a:p>
        </p:txBody>
      </p:sp>
    </p:spTree>
    <p:extLst>
      <p:ext uri="{BB962C8B-B14F-4D97-AF65-F5344CB8AC3E}">
        <p14:creationId xmlns:p14="http://schemas.microsoft.com/office/powerpoint/2010/main" val="609830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idx="4294967295"/>
          </p:nvPr>
        </p:nvSpPr>
        <p:spPr>
          <a:xfrm>
            <a:off x="2771800" y="228600"/>
            <a:ext cx="6264696" cy="1112168"/>
          </a:xfrm>
        </p:spPr>
        <p:txBody>
          <a:bodyPr>
            <a:normAutofit fontScale="90000"/>
          </a:bodyPr>
          <a:lstStyle/>
          <a:p>
            <a:pPr algn="l"/>
            <a:r>
              <a:rPr lang="nl-NL" altLang="nl-NL" sz="2800" dirty="0" smtClean="0">
                <a:solidFill>
                  <a:srgbClr val="FF9900"/>
                </a:solidFill>
                <a:latin typeface="Verdana" pitchFamily="34" charset="0"/>
                <a:ea typeface="Osaka" pitchFamily="16" charset="-128"/>
              </a:rPr>
              <a:t/>
            </a:r>
            <a:br>
              <a:rPr lang="nl-NL" altLang="nl-NL" sz="2800" dirty="0" smtClean="0">
                <a:solidFill>
                  <a:srgbClr val="FF9900"/>
                </a:solidFill>
                <a:latin typeface="Verdana" pitchFamily="34" charset="0"/>
                <a:ea typeface="Osaka" pitchFamily="16" charset="-128"/>
              </a:rPr>
            </a:br>
            <a:r>
              <a:rPr lang="nl-NL" altLang="nl-NL" sz="2800" dirty="0" smtClean="0">
                <a:solidFill>
                  <a:srgbClr val="FF9900"/>
                </a:solidFill>
                <a:latin typeface="Verdana" pitchFamily="34" charset="0"/>
                <a:ea typeface="Osaka" pitchFamily="16" charset="-128"/>
              </a:rPr>
              <a:t/>
            </a:r>
            <a:br>
              <a:rPr lang="nl-NL" altLang="nl-NL" sz="2800" dirty="0" smtClean="0">
                <a:solidFill>
                  <a:srgbClr val="FF9900"/>
                </a:solidFill>
                <a:latin typeface="Verdana" pitchFamily="34" charset="0"/>
                <a:ea typeface="Osaka" pitchFamily="16" charset="-128"/>
              </a:rPr>
            </a:br>
            <a:r>
              <a:rPr lang="nl-NL" altLang="nl-NL" sz="2800" dirty="0">
                <a:solidFill>
                  <a:srgbClr val="FF9900"/>
                </a:solidFill>
                <a:latin typeface="Verdana" pitchFamily="34" charset="0"/>
                <a:ea typeface="Osaka" pitchFamily="16" charset="-128"/>
              </a:rPr>
              <a:t/>
            </a:r>
            <a:br>
              <a:rPr lang="nl-NL" altLang="nl-NL" sz="2800" dirty="0">
                <a:solidFill>
                  <a:srgbClr val="FF9900"/>
                </a:solidFill>
                <a:latin typeface="Verdana" pitchFamily="34" charset="0"/>
                <a:ea typeface="Osaka" pitchFamily="16" charset="-128"/>
              </a:rPr>
            </a:br>
            <a:r>
              <a:rPr lang="nl-NL" altLang="nl-NL" sz="3600" dirty="0" smtClean="0">
                <a:latin typeface="+mn-lt"/>
                <a:ea typeface="Osaka" pitchFamily="16" charset="-128"/>
              </a:rPr>
              <a:t>Een </a:t>
            </a:r>
            <a:r>
              <a:rPr lang="nl-NL" altLang="nl-NL" sz="3600" dirty="0">
                <a:latin typeface="+mn-lt"/>
                <a:ea typeface="Osaka" pitchFamily="16" charset="-128"/>
              </a:rPr>
              <a:t>voorbeeld: taal in </a:t>
            </a:r>
            <a:r>
              <a:rPr lang="nl-NL" altLang="nl-NL" sz="3600">
                <a:latin typeface="+mn-lt"/>
                <a:ea typeface="Osaka" pitchFamily="16" charset="-128"/>
              </a:rPr>
              <a:t>de </a:t>
            </a:r>
            <a:r>
              <a:rPr lang="nl-NL" altLang="nl-NL" sz="3600" dirty="0">
                <a:solidFill>
                  <a:schemeClr val="tx1"/>
                </a:solidFill>
                <a:latin typeface="+mn-lt"/>
                <a:ea typeface="Osaka" pitchFamily="16" charset="-128"/>
              </a:rPr>
              <a:t>R</a:t>
            </a:r>
            <a:r>
              <a:rPr lang="nl-NL" altLang="nl-NL" sz="3600" smtClean="0">
                <a:solidFill>
                  <a:schemeClr val="tx1"/>
                </a:solidFill>
                <a:latin typeface="+mn-lt"/>
                <a:ea typeface="Osaka" pitchFamily="16" charset="-128"/>
              </a:rPr>
              <a:t>ekenmethode</a:t>
            </a:r>
            <a:r>
              <a:rPr lang="nl-NL" altLang="nl-NL" sz="3100" dirty="0" smtClean="0">
                <a:solidFill>
                  <a:schemeClr val="tx1"/>
                </a:solidFill>
                <a:latin typeface="+mn-lt"/>
                <a:ea typeface="Osaka" pitchFamily="16" charset="-128"/>
              </a:rPr>
              <a:t/>
            </a:r>
            <a:br>
              <a:rPr lang="nl-NL" altLang="nl-NL" sz="3100" dirty="0" smtClean="0">
                <a:solidFill>
                  <a:schemeClr val="tx1"/>
                </a:solidFill>
                <a:latin typeface="+mn-lt"/>
                <a:ea typeface="Osaka" pitchFamily="16" charset="-128"/>
              </a:rPr>
            </a:br>
            <a:r>
              <a:rPr lang="nl-NL" altLang="nl-NL" sz="3100" dirty="0" smtClean="0">
                <a:solidFill>
                  <a:schemeClr val="tx1"/>
                </a:solidFill>
                <a:latin typeface="+mn-lt"/>
                <a:ea typeface="Osaka" pitchFamily="16" charset="-128"/>
              </a:rPr>
              <a:t/>
            </a:r>
            <a:br>
              <a:rPr lang="nl-NL" altLang="nl-NL" sz="3100" dirty="0" smtClean="0">
                <a:solidFill>
                  <a:schemeClr val="tx1"/>
                </a:solidFill>
                <a:latin typeface="+mn-lt"/>
                <a:ea typeface="Osaka" pitchFamily="16" charset="-128"/>
              </a:rPr>
            </a:br>
            <a:r>
              <a:rPr lang="nl-NL" altLang="nl-NL" sz="2000" dirty="0" smtClean="0">
                <a:solidFill>
                  <a:schemeClr val="tx1"/>
                </a:solidFill>
                <a:latin typeface="Verdana" pitchFamily="34" charset="0"/>
                <a:ea typeface="Osaka" pitchFamily="16" charset="-128"/>
              </a:rPr>
              <a:t/>
            </a:r>
            <a:br>
              <a:rPr lang="nl-NL" altLang="nl-NL" sz="2000" dirty="0" smtClean="0">
                <a:solidFill>
                  <a:schemeClr val="tx1"/>
                </a:solidFill>
                <a:latin typeface="Verdana" pitchFamily="34" charset="0"/>
                <a:ea typeface="Osaka" pitchFamily="16" charset="-128"/>
              </a:rPr>
            </a:br>
            <a:r>
              <a:rPr lang="nl-NL" altLang="nl-NL" sz="2000" dirty="0">
                <a:solidFill>
                  <a:schemeClr val="tx1"/>
                </a:solidFill>
                <a:latin typeface="Verdana" pitchFamily="34" charset="0"/>
                <a:ea typeface="Osaka" pitchFamily="16" charset="-128"/>
              </a:rPr>
              <a:t/>
            </a:r>
            <a:br>
              <a:rPr lang="nl-NL" altLang="nl-NL" sz="2000" dirty="0">
                <a:solidFill>
                  <a:schemeClr val="tx1"/>
                </a:solidFill>
                <a:latin typeface="Verdana" pitchFamily="34" charset="0"/>
                <a:ea typeface="Osaka" pitchFamily="16" charset="-128"/>
              </a:rPr>
            </a:br>
            <a:r>
              <a:rPr lang="nl-NL" altLang="nl-NL" sz="2000" dirty="0" smtClean="0">
                <a:solidFill>
                  <a:schemeClr val="tx1"/>
                </a:solidFill>
                <a:latin typeface="Verdana" pitchFamily="34" charset="0"/>
                <a:ea typeface="Osaka" pitchFamily="16" charset="-128"/>
              </a:rPr>
              <a:t>Welke soorten taal staan in deze opgave? Denk aan woorden en formuleringen. </a:t>
            </a:r>
          </a:p>
        </p:txBody>
      </p:sp>
      <p:pic>
        <p:nvPicPr>
          <p:cNvPr id="18435" name="Picture 3" descr="image00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708920"/>
            <a:ext cx="9144000" cy="2812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6" name="Footer Placeholder 2"/>
          <p:cNvSpPr txBox="1">
            <a:spLocks noGrp="1"/>
          </p:cNvSpPr>
          <p:nvPr/>
        </p:nvSpPr>
        <p:spPr bwMode="auto">
          <a:xfrm>
            <a:off x="2209800" y="6553200"/>
            <a:ext cx="28956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altLang="nl-NL" sz="800">
                <a:solidFill>
                  <a:srgbClr val="FFFFFF"/>
                </a:solidFill>
                <a:latin typeface="Verdana" pitchFamily="34" charset="0"/>
                <a:ea typeface="Osaka" pitchFamily="16" charset="-128"/>
              </a:rPr>
              <a:t>Elwier Panama 111111</a:t>
            </a:r>
          </a:p>
        </p:txBody>
      </p:sp>
    </p:spTree>
    <p:extLst>
      <p:ext uri="{BB962C8B-B14F-4D97-AF65-F5344CB8AC3E}">
        <p14:creationId xmlns:p14="http://schemas.microsoft.com/office/powerpoint/2010/main" val="184606497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idx="4294967295"/>
          </p:nvPr>
        </p:nvSpPr>
        <p:spPr>
          <a:xfrm>
            <a:off x="2627784" y="304800"/>
            <a:ext cx="6408712" cy="1143000"/>
          </a:xfrm>
        </p:spPr>
        <p:txBody>
          <a:bodyPr>
            <a:normAutofit fontScale="90000"/>
          </a:bodyPr>
          <a:lstStyle/>
          <a:p>
            <a:pPr algn="l"/>
            <a:r>
              <a:rPr lang="nl-NL" altLang="nl-NL" sz="3600" dirty="0" smtClean="0">
                <a:solidFill>
                  <a:schemeClr val="tx1"/>
                </a:solidFill>
                <a:latin typeface="+mn-lt"/>
                <a:ea typeface="Osaka" pitchFamily="16" charset="-128"/>
              </a:rPr>
              <a:t>Woorden en formuleringen in de wasmiddelopgave</a:t>
            </a:r>
          </a:p>
        </p:txBody>
      </p:sp>
      <p:sp>
        <p:nvSpPr>
          <p:cNvPr id="19459" name="Rectangle 3"/>
          <p:cNvSpPr>
            <a:spLocks noGrp="1" noChangeArrowheads="1"/>
          </p:cNvSpPr>
          <p:nvPr>
            <p:ph type="body" idx="4294967295"/>
          </p:nvPr>
        </p:nvSpPr>
        <p:spPr>
          <a:xfrm>
            <a:off x="323528" y="1700808"/>
            <a:ext cx="7772400" cy="4741168"/>
          </a:xfrm>
        </p:spPr>
        <p:txBody>
          <a:bodyPr/>
          <a:lstStyle/>
          <a:p>
            <a:r>
              <a:rPr lang="nl-NL" altLang="nl-NL" sz="2000" dirty="0" smtClean="0">
                <a:latin typeface="Verdana" pitchFamily="34" charset="0"/>
                <a:ea typeface="Osaka" pitchFamily="16" charset="-128"/>
              </a:rPr>
              <a:t>Vaktaal: 100 g., 150 ml., 4kg.</a:t>
            </a:r>
          </a:p>
          <a:p>
            <a:r>
              <a:rPr lang="nl-NL" altLang="nl-NL" sz="2000" dirty="0" smtClean="0">
                <a:latin typeface="Verdana" pitchFamily="34" charset="0"/>
                <a:ea typeface="Osaka" pitchFamily="16" charset="-128"/>
              </a:rPr>
              <a:t>Schooltaal: maatbeker, ongeveer.</a:t>
            </a:r>
          </a:p>
          <a:p>
            <a:r>
              <a:rPr lang="nl-NL" altLang="nl-NL" sz="2000" dirty="0" smtClean="0">
                <a:latin typeface="Verdana" pitchFamily="34" charset="0"/>
                <a:ea typeface="Osaka" pitchFamily="16" charset="-128"/>
              </a:rPr>
              <a:t>Dagelijkse taal: pak, wasbeurt, extra vuil</a:t>
            </a:r>
            <a:r>
              <a:rPr lang="nl-NL" altLang="nl-NL" sz="2000" b="1" dirty="0" smtClean="0">
                <a:latin typeface="Verdana" pitchFamily="34" charset="0"/>
                <a:ea typeface="Osaka" pitchFamily="16" charset="-128"/>
              </a:rPr>
              <a:t>.</a:t>
            </a:r>
          </a:p>
          <a:p>
            <a:r>
              <a:rPr lang="nl-NL" altLang="nl-NL" sz="2000" dirty="0" smtClean="0">
                <a:latin typeface="Verdana" pitchFamily="34" charset="0"/>
                <a:ea typeface="Osaka" pitchFamily="16" charset="-128"/>
              </a:rPr>
              <a:t>Formuleringen: Als de was heel erg vies is, heb je 1 ½ maatbeker per keer nodig.</a:t>
            </a:r>
          </a:p>
          <a:p>
            <a:endParaRPr lang="nl-NL" altLang="nl-NL" sz="2000" dirty="0" smtClean="0">
              <a:latin typeface="Verdana" pitchFamily="34" charset="0"/>
              <a:ea typeface="Osaka" pitchFamily="16" charset="-128"/>
            </a:endParaRPr>
          </a:p>
        </p:txBody>
      </p:sp>
      <p:pic>
        <p:nvPicPr>
          <p:cNvPr id="19460" name="Picture 4" descr="image00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3429000"/>
            <a:ext cx="7726363" cy="254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1" name="Footer Placeholder 2"/>
          <p:cNvSpPr txBox="1">
            <a:spLocks noGrp="1"/>
          </p:cNvSpPr>
          <p:nvPr/>
        </p:nvSpPr>
        <p:spPr bwMode="auto">
          <a:xfrm>
            <a:off x="2209800" y="6553200"/>
            <a:ext cx="28956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altLang="nl-NL" sz="800">
                <a:solidFill>
                  <a:srgbClr val="FFFFFF"/>
                </a:solidFill>
                <a:latin typeface="Verdana" pitchFamily="34" charset="0"/>
                <a:ea typeface="Osaka" pitchFamily="16" charset="-128"/>
              </a:rPr>
              <a:t>Elwier Panama 111111</a:t>
            </a:r>
          </a:p>
        </p:txBody>
      </p:sp>
    </p:spTree>
    <p:extLst>
      <p:ext uri="{BB962C8B-B14F-4D97-AF65-F5344CB8AC3E}">
        <p14:creationId xmlns:p14="http://schemas.microsoft.com/office/powerpoint/2010/main" val="67822406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idx="4294967295"/>
          </p:nvPr>
        </p:nvSpPr>
        <p:spPr>
          <a:xfrm>
            <a:off x="2627784" y="260648"/>
            <a:ext cx="6516216" cy="1491952"/>
          </a:xfrm>
        </p:spPr>
        <p:txBody>
          <a:bodyPr>
            <a:noAutofit/>
          </a:bodyPr>
          <a:lstStyle/>
          <a:p>
            <a:pPr algn="l"/>
            <a:r>
              <a:rPr lang="nl-NL" altLang="nl-NL" sz="3200" dirty="0" smtClean="0">
                <a:solidFill>
                  <a:schemeClr val="tx1"/>
                </a:solidFill>
                <a:ea typeface="Osaka" pitchFamily="16" charset="-128"/>
                <a:cs typeface="Times New Roman" pitchFamily="18" charset="0"/>
              </a:rPr>
              <a:t/>
            </a:r>
            <a:br>
              <a:rPr lang="nl-NL" altLang="nl-NL" sz="3200" dirty="0" smtClean="0">
                <a:solidFill>
                  <a:schemeClr val="tx1"/>
                </a:solidFill>
                <a:ea typeface="Osaka" pitchFamily="16" charset="-128"/>
                <a:cs typeface="Times New Roman" pitchFamily="18" charset="0"/>
              </a:rPr>
            </a:br>
            <a:r>
              <a:rPr lang="nl-NL" altLang="nl-NL" sz="3200" dirty="0" smtClean="0">
                <a:solidFill>
                  <a:schemeClr val="tx1"/>
                </a:solidFill>
                <a:ea typeface="Osaka" pitchFamily="16" charset="-128"/>
                <a:cs typeface="Times New Roman" pitchFamily="18" charset="0"/>
              </a:rPr>
              <a:t>Wat zijn mogelijke obstakels in de wasmiddelopgave?</a:t>
            </a:r>
            <a:br>
              <a:rPr lang="nl-NL" altLang="nl-NL" sz="3200" dirty="0" smtClean="0">
                <a:solidFill>
                  <a:schemeClr val="tx1"/>
                </a:solidFill>
                <a:ea typeface="Osaka" pitchFamily="16" charset="-128"/>
                <a:cs typeface="Times New Roman" pitchFamily="18" charset="0"/>
              </a:rPr>
            </a:br>
            <a:endParaRPr lang="nl-NL" altLang="nl-NL" sz="3200" dirty="0" smtClean="0">
              <a:solidFill>
                <a:schemeClr val="tx1"/>
              </a:solidFill>
              <a:ea typeface="Osaka" pitchFamily="16" charset="-128"/>
              <a:cs typeface="Times New Roman" pitchFamily="18" charset="0"/>
            </a:endParaRPr>
          </a:p>
        </p:txBody>
      </p:sp>
      <p:pic>
        <p:nvPicPr>
          <p:cNvPr id="20483" name="Picture 4" descr="image002"/>
          <p:cNvPicPr>
            <a:picLocks noGrp="1" noChangeAspect="1" noChangeArrowheads="1"/>
          </p:cNvPicPr>
          <p:nvPr>
            <p:ph type="body" idx="4294967295"/>
          </p:nvPr>
        </p:nvPicPr>
        <p:blipFill>
          <a:blip r:embed="rId3">
            <a:extLst>
              <a:ext uri="{28A0092B-C50C-407E-A947-70E740481C1C}">
                <a14:useLocalDpi xmlns:a14="http://schemas.microsoft.com/office/drawing/2010/main" val="0"/>
              </a:ext>
            </a:extLst>
          </a:blip>
          <a:srcRect/>
          <a:stretch>
            <a:fillRect/>
          </a:stretch>
        </p:blipFill>
        <p:spPr>
          <a:xfrm>
            <a:off x="0" y="1981200"/>
            <a:ext cx="8870950" cy="2928938"/>
          </a:xfrm>
        </p:spPr>
      </p:pic>
      <p:sp>
        <p:nvSpPr>
          <p:cNvPr id="20484" name="Footer Placeholder 2"/>
          <p:cNvSpPr txBox="1">
            <a:spLocks noGrp="1"/>
          </p:cNvSpPr>
          <p:nvPr/>
        </p:nvSpPr>
        <p:spPr bwMode="auto">
          <a:xfrm>
            <a:off x="2209800" y="6553200"/>
            <a:ext cx="28956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altLang="nl-NL" sz="800">
                <a:solidFill>
                  <a:srgbClr val="FFFFFF"/>
                </a:solidFill>
                <a:latin typeface="Verdana" pitchFamily="34" charset="0"/>
                <a:ea typeface="Osaka" pitchFamily="16" charset="-128"/>
              </a:rPr>
              <a:t>Elwier Panama 111111</a:t>
            </a:r>
          </a:p>
        </p:txBody>
      </p:sp>
    </p:spTree>
    <p:extLst>
      <p:ext uri="{BB962C8B-B14F-4D97-AF65-F5344CB8AC3E}">
        <p14:creationId xmlns:p14="http://schemas.microsoft.com/office/powerpoint/2010/main" val="274685800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idx="4294967295"/>
          </p:nvPr>
        </p:nvSpPr>
        <p:spPr>
          <a:xfrm>
            <a:off x="2627784" y="228600"/>
            <a:ext cx="5754216" cy="1184176"/>
          </a:xfrm>
        </p:spPr>
        <p:txBody>
          <a:bodyPr>
            <a:normAutofit fontScale="90000"/>
          </a:bodyPr>
          <a:lstStyle/>
          <a:p>
            <a:r>
              <a:rPr lang="nl-NL" altLang="nl-NL" sz="2400" dirty="0" smtClean="0">
                <a:solidFill>
                  <a:schemeClr val="tx1"/>
                </a:solidFill>
                <a:latin typeface="Verdana" pitchFamily="34" charset="0"/>
                <a:ea typeface="Osaka" pitchFamily="16" charset="-128"/>
                <a:cs typeface="Times New Roman" pitchFamily="18" charset="0"/>
              </a:rPr>
              <a:t/>
            </a:r>
            <a:br>
              <a:rPr lang="nl-NL" altLang="nl-NL" sz="2400" dirty="0" smtClean="0">
                <a:solidFill>
                  <a:schemeClr val="tx1"/>
                </a:solidFill>
                <a:latin typeface="Verdana" pitchFamily="34" charset="0"/>
                <a:ea typeface="Osaka" pitchFamily="16" charset="-128"/>
                <a:cs typeface="Times New Roman" pitchFamily="18" charset="0"/>
              </a:rPr>
            </a:br>
            <a:r>
              <a:rPr lang="nl-NL" altLang="nl-NL" sz="3200" dirty="0" smtClean="0">
                <a:solidFill>
                  <a:schemeClr val="tx1"/>
                </a:solidFill>
                <a:ea typeface="Osaka" pitchFamily="16" charset="-128"/>
                <a:cs typeface="Times New Roman" pitchFamily="18" charset="0"/>
              </a:rPr>
              <a:t>Mogelijke obstakels in de wasmiddelopgave</a:t>
            </a:r>
          </a:p>
        </p:txBody>
      </p:sp>
      <p:sp>
        <p:nvSpPr>
          <p:cNvPr id="21507" name="Rectangle 3"/>
          <p:cNvSpPr>
            <a:spLocks noGrp="1" noChangeArrowheads="1"/>
          </p:cNvSpPr>
          <p:nvPr>
            <p:ph type="body" idx="4294967295"/>
          </p:nvPr>
        </p:nvSpPr>
        <p:spPr>
          <a:xfrm>
            <a:off x="539552" y="1628800"/>
            <a:ext cx="7772400" cy="4800600"/>
          </a:xfrm>
        </p:spPr>
        <p:txBody>
          <a:bodyPr>
            <a:normAutofit lnSpcReduction="10000"/>
          </a:bodyPr>
          <a:lstStyle/>
          <a:p>
            <a:r>
              <a:rPr lang="nl-NL" altLang="nl-NL" sz="2400" dirty="0" smtClean="0">
                <a:ea typeface="Osaka" pitchFamily="16" charset="-128"/>
                <a:cs typeface="Times New Roman" pitchFamily="18" charset="0"/>
              </a:rPr>
              <a:t>De context, het pak wasmiddel niet kennen. </a:t>
            </a:r>
          </a:p>
          <a:p>
            <a:r>
              <a:rPr lang="nl-NL" altLang="nl-NL" sz="2400" dirty="0" smtClean="0">
                <a:ea typeface="Osaka" pitchFamily="16" charset="-128"/>
                <a:cs typeface="Times New Roman" pitchFamily="18" charset="0"/>
              </a:rPr>
              <a:t>Het maatschepje niet kennen. </a:t>
            </a:r>
          </a:p>
          <a:p>
            <a:r>
              <a:rPr lang="nl-NL" altLang="nl-NL" sz="2400" dirty="0">
                <a:ea typeface="Osaka" pitchFamily="16" charset="-128"/>
                <a:cs typeface="Times New Roman" pitchFamily="18" charset="0"/>
              </a:rPr>
              <a:t>Misleid worden door de grootte van het schepje dat niet in de juiste verhouding met het pak is afgebeeld. </a:t>
            </a:r>
          </a:p>
          <a:p>
            <a:r>
              <a:rPr lang="nl-NL" altLang="nl-NL" sz="2400" dirty="0" smtClean="0">
                <a:ea typeface="Osaka" pitchFamily="16" charset="-128"/>
                <a:cs typeface="Times New Roman" pitchFamily="18" charset="0"/>
              </a:rPr>
              <a:t>Niet kennen van de woorden: wasbeurt, wasmiddel, maatbeker (= maatschepje), pak.</a:t>
            </a:r>
            <a:endParaRPr lang="en-US" altLang="nl-NL" sz="2400" dirty="0" smtClean="0">
              <a:ea typeface="Osaka" pitchFamily="16" charset="-128"/>
              <a:cs typeface="Times New Roman" pitchFamily="18" charset="0"/>
            </a:endParaRPr>
          </a:p>
          <a:p>
            <a:r>
              <a:rPr lang="nl-NL" altLang="nl-NL" sz="2400" dirty="0" smtClean="0">
                <a:ea typeface="Osaka" pitchFamily="16" charset="-128"/>
                <a:cs typeface="Times New Roman" pitchFamily="18" charset="0"/>
              </a:rPr>
              <a:t>Niet weten dat de formulering ‘heel erg vies’ hetzelfde betekent als ‘extra vuile was’.</a:t>
            </a:r>
            <a:endParaRPr lang="en-US" altLang="nl-NL" sz="2400" dirty="0" smtClean="0">
              <a:ea typeface="Osaka" pitchFamily="16" charset="-128"/>
              <a:cs typeface="Times New Roman" pitchFamily="18" charset="0"/>
            </a:endParaRPr>
          </a:p>
          <a:p>
            <a:r>
              <a:rPr lang="nl-NL" altLang="nl-NL" sz="2400" dirty="0" smtClean="0">
                <a:ea typeface="Osaka" pitchFamily="16" charset="-128"/>
                <a:cs typeface="Times New Roman" pitchFamily="18" charset="0"/>
              </a:rPr>
              <a:t>Niet inzien dat de aanduiding 4 kilo op het pak onmisbare informatie is om de vragen te beantwoorden.</a:t>
            </a:r>
          </a:p>
          <a:p>
            <a:endParaRPr lang="nl-NL" altLang="nl-NL" sz="2400" dirty="0" smtClean="0">
              <a:ea typeface="Osaka" pitchFamily="16" charset="-128"/>
              <a:cs typeface="Times New Roman" pitchFamily="18" charset="0"/>
            </a:endParaRPr>
          </a:p>
          <a:p>
            <a:pPr>
              <a:buFont typeface="Times" pitchFamily="18" charset="0"/>
              <a:buNone/>
            </a:pPr>
            <a:endParaRPr lang="en-US" altLang="nl-NL" sz="2400" dirty="0" smtClean="0">
              <a:ea typeface="Osaka" pitchFamily="16" charset="-128"/>
              <a:cs typeface="Times New Roman" pitchFamily="18" charset="0"/>
            </a:endParaRPr>
          </a:p>
          <a:p>
            <a:endParaRPr lang="nl-NL" altLang="nl-NL" sz="2000" dirty="0" smtClean="0">
              <a:latin typeface="Verdana" pitchFamily="34" charset="0"/>
              <a:ea typeface="Osaka" pitchFamily="16" charset="-128"/>
              <a:cs typeface="Times New Roman" pitchFamily="18" charset="0"/>
            </a:endParaRPr>
          </a:p>
        </p:txBody>
      </p:sp>
      <p:sp>
        <p:nvSpPr>
          <p:cNvPr id="21508" name="Footer Placeholder 2"/>
          <p:cNvSpPr txBox="1">
            <a:spLocks noGrp="1"/>
          </p:cNvSpPr>
          <p:nvPr/>
        </p:nvSpPr>
        <p:spPr bwMode="auto">
          <a:xfrm>
            <a:off x="2209800" y="6553200"/>
            <a:ext cx="28956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itchFamily="34" charset="0"/>
                <a:ea typeface="ＭＳ Ｐゴシック" pitchFamily="34" charset="-128"/>
              </a:defRPr>
            </a:lvl1pPr>
            <a:lvl2pPr marL="742950" indent="-285750">
              <a:defRPr sz="2400">
                <a:solidFill>
                  <a:schemeClr val="tx1"/>
                </a:solidFill>
                <a:latin typeface="Arial" pitchFamily="34" charset="0"/>
                <a:ea typeface="ＭＳ Ｐゴシック" pitchFamily="34" charset="-128"/>
              </a:defRPr>
            </a:lvl2pPr>
            <a:lvl3pPr marL="1143000" indent="-228600">
              <a:defRPr sz="2400">
                <a:solidFill>
                  <a:schemeClr val="tx1"/>
                </a:solidFill>
                <a:latin typeface="Arial" pitchFamily="34" charset="0"/>
                <a:ea typeface="ＭＳ Ｐゴシック" pitchFamily="34" charset="-128"/>
              </a:defRPr>
            </a:lvl3pPr>
            <a:lvl4pPr marL="1600200" indent="-228600">
              <a:defRPr sz="2400">
                <a:solidFill>
                  <a:schemeClr val="tx1"/>
                </a:solidFill>
                <a:latin typeface="Arial" pitchFamily="34" charset="0"/>
                <a:ea typeface="ＭＳ Ｐゴシック" pitchFamily="34" charset="-128"/>
              </a:defRPr>
            </a:lvl4pPr>
            <a:lvl5pPr marL="2057400" indent="-22860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altLang="nl-NL" sz="800">
                <a:solidFill>
                  <a:srgbClr val="FFFFFF"/>
                </a:solidFill>
                <a:latin typeface="Verdana" pitchFamily="34" charset="0"/>
                <a:ea typeface="Osaka" pitchFamily="16" charset="-128"/>
              </a:rPr>
              <a:t>Elwier Panama 111111</a:t>
            </a:r>
          </a:p>
        </p:txBody>
      </p:sp>
    </p:spTree>
    <p:extLst>
      <p:ext uri="{BB962C8B-B14F-4D97-AF65-F5344CB8AC3E}">
        <p14:creationId xmlns:p14="http://schemas.microsoft.com/office/powerpoint/2010/main" val="1867180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50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1507">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1507">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1507">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1507">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150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Meer </a:t>
            </a:r>
            <a:r>
              <a:rPr lang="en-US" dirty="0" err="1" smtClean="0">
                <a:solidFill>
                  <a:schemeClr val="tx1"/>
                </a:solidFill>
              </a:rPr>
              <a:t>weten</a:t>
            </a:r>
            <a:r>
              <a:rPr lang="en-US" dirty="0" smtClean="0">
                <a:solidFill>
                  <a:schemeClr val="tx1"/>
                </a:solidFill>
              </a:rPr>
              <a:t> over </a:t>
            </a:r>
            <a:r>
              <a:rPr lang="en-US" dirty="0" err="1" smtClean="0">
                <a:solidFill>
                  <a:schemeClr val="tx1"/>
                </a:solidFill>
              </a:rPr>
              <a:t>taal</a:t>
            </a:r>
            <a:r>
              <a:rPr lang="en-US" dirty="0" smtClean="0">
                <a:solidFill>
                  <a:schemeClr val="tx1"/>
                </a:solidFill>
              </a:rPr>
              <a:t> in </a:t>
            </a:r>
            <a:r>
              <a:rPr lang="en-US" dirty="0" err="1" smtClean="0">
                <a:solidFill>
                  <a:schemeClr val="tx1"/>
                </a:solidFill>
              </a:rPr>
              <a:t>contextrijke</a:t>
            </a:r>
            <a:r>
              <a:rPr lang="en-US" dirty="0" smtClean="0">
                <a:solidFill>
                  <a:schemeClr val="tx1"/>
                </a:solidFill>
              </a:rPr>
              <a:t> </a:t>
            </a:r>
            <a:r>
              <a:rPr lang="en-US" dirty="0" err="1" smtClean="0">
                <a:solidFill>
                  <a:schemeClr val="tx1"/>
                </a:solidFill>
              </a:rPr>
              <a:t>opgaven</a:t>
            </a:r>
            <a:r>
              <a:rPr lang="en-US" dirty="0" smtClean="0">
                <a:solidFill>
                  <a:schemeClr val="tx1"/>
                </a:solidFill>
              </a:rPr>
              <a:t>?</a:t>
            </a:r>
            <a:endParaRPr lang="en-US" dirty="0">
              <a:solidFill>
                <a:schemeClr val="tx1"/>
              </a:solidFill>
            </a:endParaRPr>
          </a:p>
        </p:txBody>
      </p:sp>
      <p:sp>
        <p:nvSpPr>
          <p:cNvPr id="3" name="Content Placeholder 2"/>
          <p:cNvSpPr>
            <a:spLocks noGrp="1"/>
          </p:cNvSpPr>
          <p:nvPr>
            <p:ph idx="1"/>
          </p:nvPr>
        </p:nvSpPr>
        <p:spPr>
          <a:xfrm>
            <a:off x="457200" y="1484784"/>
            <a:ext cx="8229600" cy="5256584"/>
          </a:xfrm>
        </p:spPr>
        <p:txBody>
          <a:bodyPr>
            <a:normAutofit lnSpcReduction="10000"/>
          </a:bodyPr>
          <a:lstStyle/>
          <a:p>
            <a:pPr marL="0" indent="0">
              <a:buNone/>
              <a:defRPr/>
            </a:pPr>
            <a:r>
              <a:rPr lang="en-US" sz="2400" dirty="0" err="1" smtClean="0"/>
              <a:t>Andere</a:t>
            </a:r>
            <a:r>
              <a:rPr lang="en-US" sz="2400" dirty="0" smtClean="0"/>
              <a:t> </a:t>
            </a:r>
            <a:r>
              <a:rPr lang="en-US" sz="2400" dirty="0" err="1" smtClean="0"/>
              <a:t>factoren</a:t>
            </a:r>
            <a:r>
              <a:rPr lang="en-US" sz="2400" dirty="0" smtClean="0"/>
              <a:t> </a:t>
            </a:r>
            <a:r>
              <a:rPr lang="en-US" sz="2400" dirty="0" err="1" smtClean="0"/>
              <a:t>hebben</a:t>
            </a:r>
            <a:r>
              <a:rPr lang="en-US" sz="2400" dirty="0" smtClean="0"/>
              <a:t> </a:t>
            </a:r>
            <a:r>
              <a:rPr lang="en-US" sz="2400" dirty="0" err="1" smtClean="0"/>
              <a:t>ook</a:t>
            </a:r>
            <a:r>
              <a:rPr lang="en-US" sz="2400" dirty="0" smtClean="0"/>
              <a:t> </a:t>
            </a:r>
            <a:r>
              <a:rPr lang="en-US" sz="2400" dirty="0" err="1" smtClean="0"/>
              <a:t>invloed</a:t>
            </a:r>
            <a:r>
              <a:rPr lang="en-US" sz="2400" dirty="0" smtClean="0"/>
              <a:t> op </a:t>
            </a:r>
            <a:r>
              <a:rPr lang="en-US" sz="2400" dirty="0" err="1" smtClean="0"/>
              <a:t>begrijpelijkheid</a:t>
            </a:r>
            <a:r>
              <a:rPr lang="en-US" sz="2400" dirty="0" smtClean="0"/>
              <a:t> van </a:t>
            </a:r>
            <a:r>
              <a:rPr lang="en-US" sz="2400" dirty="0" err="1" smtClean="0"/>
              <a:t>contextopgaven</a:t>
            </a:r>
            <a:r>
              <a:rPr lang="en-US" sz="2400" dirty="0" smtClean="0"/>
              <a:t>, </a:t>
            </a:r>
            <a:r>
              <a:rPr lang="en-US" sz="2400" dirty="0" err="1" smtClean="0"/>
              <a:t>bijv</a:t>
            </a:r>
            <a:r>
              <a:rPr lang="en-US" sz="2400" dirty="0" smtClean="0"/>
              <a:t>:</a:t>
            </a:r>
          </a:p>
          <a:p>
            <a:pPr marL="0" indent="0">
              <a:buNone/>
              <a:defRPr/>
            </a:pPr>
            <a:endParaRPr lang="en-US" sz="2400" dirty="0"/>
          </a:p>
          <a:p>
            <a:pPr>
              <a:defRPr/>
            </a:pPr>
            <a:r>
              <a:rPr lang="en-US" sz="2400" dirty="0" smtClean="0"/>
              <a:t>Framing: </a:t>
            </a:r>
            <a:r>
              <a:rPr lang="en-US" sz="2400" dirty="0" err="1" smtClean="0"/>
              <a:t>hebben</a:t>
            </a:r>
            <a:r>
              <a:rPr lang="en-US" sz="2400" dirty="0" smtClean="0"/>
              <a:t> </a:t>
            </a:r>
            <a:r>
              <a:rPr lang="en-US" sz="2400" dirty="0" err="1" smtClean="0"/>
              <a:t>elementen</a:t>
            </a:r>
            <a:r>
              <a:rPr lang="en-US" sz="2400" dirty="0" smtClean="0"/>
              <a:t> met </a:t>
            </a:r>
            <a:r>
              <a:rPr lang="en-US" sz="2400" dirty="0" err="1" smtClean="0"/>
              <a:t>elkaar</a:t>
            </a:r>
            <a:r>
              <a:rPr lang="en-US" sz="2400" dirty="0" smtClean="0"/>
              <a:t> </a:t>
            </a:r>
            <a:r>
              <a:rPr lang="en-US" sz="2400" dirty="0" err="1" smtClean="0"/>
              <a:t>te</a:t>
            </a:r>
            <a:r>
              <a:rPr lang="en-US" sz="2400" dirty="0" smtClean="0"/>
              <a:t> </a:t>
            </a:r>
            <a:r>
              <a:rPr lang="en-US" sz="2400" dirty="0" err="1" smtClean="0"/>
              <a:t>maken</a:t>
            </a:r>
            <a:r>
              <a:rPr lang="en-US" sz="2400" dirty="0" smtClean="0"/>
              <a:t> (</a:t>
            </a:r>
            <a:r>
              <a:rPr lang="en-US" sz="2400" dirty="0" err="1" smtClean="0"/>
              <a:t>bepaald</a:t>
            </a:r>
            <a:r>
              <a:rPr lang="en-US" sz="2400" dirty="0" smtClean="0"/>
              <a:t> door </a:t>
            </a:r>
            <a:r>
              <a:rPr lang="en-US" sz="2400" dirty="0" err="1" smtClean="0"/>
              <a:t>witruimtes</a:t>
            </a:r>
            <a:r>
              <a:rPr lang="en-US" sz="2400" dirty="0" smtClean="0"/>
              <a:t>, </a:t>
            </a:r>
            <a:r>
              <a:rPr lang="en-US" sz="2400" dirty="0" err="1" smtClean="0"/>
              <a:t>kaders</a:t>
            </a:r>
            <a:r>
              <a:rPr lang="en-US" sz="2400" dirty="0" smtClean="0"/>
              <a:t>)</a:t>
            </a:r>
          </a:p>
          <a:p>
            <a:pPr>
              <a:defRPr/>
            </a:pPr>
            <a:r>
              <a:rPr lang="en-US" sz="2400" dirty="0" err="1" smtClean="0"/>
              <a:t>Attentiewaarde</a:t>
            </a:r>
            <a:r>
              <a:rPr lang="en-US" sz="2400" dirty="0" smtClean="0"/>
              <a:t>: is </a:t>
            </a:r>
            <a:r>
              <a:rPr lang="en-US" sz="2400" dirty="0" err="1" smtClean="0"/>
              <a:t>iets</a:t>
            </a:r>
            <a:r>
              <a:rPr lang="en-US" sz="2400" dirty="0" smtClean="0"/>
              <a:t> </a:t>
            </a:r>
            <a:r>
              <a:rPr lang="en-US" sz="2400" dirty="0" err="1" smtClean="0"/>
              <a:t>belangrijk</a:t>
            </a:r>
            <a:r>
              <a:rPr lang="en-US" sz="2400" dirty="0" smtClean="0"/>
              <a:t>? (</a:t>
            </a:r>
            <a:r>
              <a:rPr lang="en-US" sz="2400" dirty="0" err="1" smtClean="0"/>
              <a:t>bepaald</a:t>
            </a:r>
            <a:r>
              <a:rPr lang="en-US" sz="2400" dirty="0" smtClean="0"/>
              <a:t> door </a:t>
            </a:r>
            <a:r>
              <a:rPr lang="en-US" sz="2400" dirty="0" err="1" smtClean="0"/>
              <a:t>grootte</a:t>
            </a:r>
            <a:r>
              <a:rPr lang="en-US" sz="2400" dirty="0" smtClean="0"/>
              <a:t>, </a:t>
            </a:r>
            <a:r>
              <a:rPr lang="en-US" sz="2400" dirty="0" err="1" smtClean="0"/>
              <a:t>kleur</a:t>
            </a:r>
            <a:r>
              <a:rPr lang="en-US" sz="2400" dirty="0" smtClean="0"/>
              <a:t>, </a:t>
            </a:r>
            <a:r>
              <a:rPr lang="en-US" sz="2400" dirty="0" err="1" smtClean="0"/>
              <a:t>compositie</a:t>
            </a:r>
            <a:r>
              <a:rPr lang="en-US" sz="2400" dirty="0" smtClean="0"/>
              <a:t>)</a:t>
            </a:r>
          </a:p>
          <a:p>
            <a:pPr>
              <a:defRPr/>
            </a:pPr>
            <a:r>
              <a:rPr lang="en-US" sz="2400" dirty="0" err="1" smtClean="0"/>
              <a:t>Zinsbouw</a:t>
            </a:r>
            <a:r>
              <a:rPr lang="en-US" sz="2400" dirty="0" smtClean="0"/>
              <a:t>: </a:t>
            </a:r>
            <a:r>
              <a:rPr lang="en-US" sz="2400" dirty="0" err="1" smtClean="0"/>
              <a:t>complexe</a:t>
            </a:r>
            <a:r>
              <a:rPr lang="en-US" sz="2400" dirty="0" smtClean="0"/>
              <a:t> </a:t>
            </a:r>
            <a:r>
              <a:rPr lang="en-US" sz="2400" dirty="0" err="1" smtClean="0"/>
              <a:t>constructies</a:t>
            </a:r>
            <a:endParaRPr lang="en-US" sz="2400" dirty="0" smtClean="0"/>
          </a:p>
          <a:p>
            <a:pPr>
              <a:defRPr/>
            </a:pPr>
            <a:r>
              <a:rPr lang="en-US" sz="2400" dirty="0" err="1" smtClean="0"/>
              <a:t>Persoonlijk</a:t>
            </a:r>
            <a:r>
              <a:rPr lang="en-US" sz="2400" dirty="0" smtClean="0"/>
              <a:t>/</a:t>
            </a:r>
            <a:r>
              <a:rPr lang="en-US" sz="2400" dirty="0" err="1" smtClean="0"/>
              <a:t>onpersoonlijk</a:t>
            </a:r>
            <a:r>
              <a:rPr lang="en-US" sz="2400" dirty="0" smtClean="0"/>
              <a:t>: hoe ‘</a:t>
            </a:r>
            <a:r>
              <a:rPr lang="en-US" sz="2400" dirty="0" err="1" smtClean="0"/>
              <a:t>dichtbij</a:t>
            </a:r>
            <a:r>
              <a:rPr lang="en-US" sz="2400" dirty="0" smtClean="0"/>
              <a:t>’?</a:t>
            </a:r>
            <a:endParaRPr lang="en-US" sz="2400" dirty="0"/>
          </a:p>
          <a:p>
            <a:pPr>
              <a:defRPr/>
            </a:pPr>
            <a:r>
              <a:rPr lang="en-US" sz="2400" dirty="0" err="1" smtClean="0"/>
              <a:t>Herhaald</a:t>
            </a:r>
            <a:r>
              <a:rPr lang="en-US" sz="2400" dirty="0" smtClean="0"/>
              <a:t> </a:t>
            </a:r>
            <a:r>
              <a:rPr lang="en-US" sz="2400" dirty="0" err="1" smtClean="0"/>
              <a:t>lezen</a:t>
            </a:r>
            <a:r>
              <a:rPr lang="en-US" sz="2400" dirty="0" smtClean="0"/>
              <a:t> </a:t>
            </a:r>
            <a:r>
              <a:rPr lang="en-US" sz="2400" dirty="0" err="1" smtClean="0"/>
              <a:t>nodig</a:t>
            </a:r>
            <a:r>
              <a:rPr lang="en-US" sz="2400" dirty="0" smtClean="0"/>
              <a:t>?</a:t>
            </a:r>
          </a:p>
          <a:p>
            <a:pPr>
              <a:defRPr/>
            </a:pPr>
            <a:endParaRPr lang="en-US" sz="2400" dirty="0" smtClean="0"/>
          </a:p>
          <a:p>
            <a:pPr marL="0" indent="0">
              <a:buNone/>
              <a:defRPr/>
            </a:pPr>
            <a:r>
              <a:rPr lang="nl-NL" sz="1900" dirty="0"/>
              <a:t>Evers-</a:t>
            </a:r>
            <a:r>
              <a:rPr lang="nl-NL" sz="1900" dirty="0" err="1"/>
              <a:t>Vermeul</a:t>
            </a:r>
            <a:r>
              <a:rPr lang="nl-NL" sz="1900" dirty="0"/>
              <a:t>, J. (2015). Toetsing in context vraagt doordenking van de rol van taal. </a:t>
            </a:r>
            <a:r>
              <a:rPr lang="nl-NL" sz="1900" i="1" dirty="0"/>
              <a:t>De Cascade, Tijdschrift voor onderwijs, onderzoek &amp; </a:t>
            </a:r>
            <a:r>
              <a:rPr lang="nl-NL" sz="1900" i="1" dirty="0" smtClean="0"/>
              <a:t>ontwikkeling,12</a:t>
            </a:r>
            <a:r>
              <a:rPr lang="nl-NL" sz="1900" dirty="0" smtClean="0"/>
              <a:t>(4</a:t>
            </a:r>
            <a:r>
              <a:rPr lang="nl-NL" sz="1900" dirty="0"/>
              <a:t>), 17-19.</a:t>
            </a:r>
          </a:p>
          <a:p>
            <a:pPr marL="0" indent="0">
              <a:buNone/>
              <a:defRPr/>
            </a:pPr>
            <a:endParaRPr lang="en-US" sz="1900" dirty="0"/>
          </a:p>
        </p:txBody>
      </p:sp>
    </p:spTree>
    <p:extLst>
      <p:ext uri="{BB962C8B-B14F-4D97-AF65-F5344CB8AC3E}">
        <p14:creationId xmlns:p14="http://schemas.microsoft.com/office/powerpoint/2010/main" val="5948947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99792" y="274638"/>
            <a:ext cx="6264696" cy="1143000"/>
          </a:xfrm>
        </p:spPr>
        <p:txBody>
          <a:bodyPr>
            <a:normAutofit fontScale="90000"/>
          </a:bodyPr>
          <a:lstStyle/>
          <a:p>
            <a:r>
              <a:rPr lang="nl-NL" sz="2800" dirty="0" smtClean="0"/>
              <a:t>Verken de taal in de eigen rekenmethode: kies een rekenopgave</a:t>
            </a:r>
            <a:endParaRPr lang="nl-NL" sz="2800" dirty="0"/>
          </a:p>
        </p:txBody>
      </p:sp>
      <p:sp>
        <p:nvSpPr>
          <p:cNvPr id="3" name="Content Placeholder 2"/>
          <p:cNvSpPr>
            <a:spLocks noGrp="1"/>
          </p:cNvSpPr>
          <p:nvPr>
            <p:ph idx="1"/>
          </p:nvPr>
        </p:nvSpPr>
        <p:spPr>
          <a:xfrm>
            <a:off x="457200" y="1600200"/>
            <a:ext cx="8229600" cy="5069160"/>
          </a:xfrm>
        </p:spPr>
        <p:txBody>
          <a:bodyPr>
            <a:normAutofit/>
          </a:bodyPr>
          <a:lstStyle/>
          <a:p>
            <a:r>
              <a:rPr lang="nl-NL" dirty="0" smtClean="0"/>
              <a:t>Taalgebruik in de opgaven: moeilijk, makkelijk, compact, eenduidig, ‘logisch’? Struikelblokken?</a:t>
            </a:r>
          </a:p>
          <a:p>
            <a:pPr marL="0" indent="0">
              <a:buNone/>
            </a:pPr>
            <a:endParaRPr lang="nl-NL" dirty="0" smtClean="0"/>
          </a:p>
          <a:p>
            <a:r>
              <a:rPr lang="nl-NL" dirty="0" smtClean="0"/>
              <a:t>Welke dagelijkse, school- en vaktaalwoorden worden gebruikt? Formuleringen?</a:t>
            </a:r>
          </a:p>
          <a:p>
            <a:pPr marL="0" indent="0">
              <a:buNone/>
            </a:pPr>
            <a:endParaRPr lang="nl-NL" dirty="0" smtClean="0"/>
          </a:p>
          <a:p>
            <a:r>
              <a:rPr lang="nl-NL" dirty="0" smtClean="0"/>
              <a:t>Zijn er taalondersteunende middelen (bijvoorbeeld een woordweb)?</a:t>
            </a:r>
            <a:endParaRPr lang="nl-NL" dirty="0"/>
          </a:p>
        </p:txBody>
      </p:sp>
    </p:spTree>
    <p:extLst>
      <p:ext uri="{BB962C8B-B14F-4D97-AF65-F5344CB8AC3E}">
        <p14:creationId xmlns:p14="http://schemas.microsoft.com/office/powerpoint/2010/main" val="266435132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solidFill>
                  <a:schemeClr val="tx1"/>
                </a:solidFill>
              </a:rPr>
              <a:t>Praktische zaken</a:t>
            </a:r>
            <a:endParaRPr lang="nl-NL" dirty="0">
              <a:solidFill>
                <a:schemeClr val="tx1"/>
              </a:solidFill>
            </a:endParaRPr>
          </a:p>
        </p:txBody>
      </p:sp>
      <p:sp>
        <p:nvSpPr>
          <p:cNvPr id="3" name="Content Placeholder 2"/>
          <p:cNvSpPr>
            <a:spLocks noGrp="1"/>
          </p:cNvSpPr>
          <p:nvPr>
            <p:ph idx="1"/>
          </p:nvPr>
        </p:nvSpPr>
        <p:spPr>
          <a:xfrm>
            <a:off x="457200" y="1600200"/>
            <a:ext cx="8291264" cy="4781128"/>
          </a:xfrm>
        </p:spPr>
        <p:txBody>
          <a:bodyPr>
            <a:normAutofit/>
          </a:bodyPr>
          <a:lstStyle/>
          <a:p>
            <a:r>
              <a:rPr lang="nl-NL" dirty="0" smtClean="0"/>
              <a:t>Datum bijeenkomst 2: [...]</a:t>
            </a:r>
          </a:p>
          <a:p>
            <a:r>
              <a:rPr lang="nl-NL" dirty="0" smtClean="0"/>
              <a:t>Locatie: [...]</a:t>
            </a:r>
          </a:p>
          <a:p>
            <a:r>
              <a:rPr lang="nl-NL" dirty="0" smtClean="0"/>
              <a:t>Literatuur en cursusmaterialen: gezamenlijke dropbox </a:t>
            </a:r>
          </a:p>
          <a:p>
            <a:r>
              <a:rPr lang="nl-NL" dirty="0" smtClean="0"/>
              <a:t>Toestemming filmopnames en observaties op school regelen</a:t>
            </a:r>
            <a:endParaRPr lang="nl-NL" dirty="0"/>
          </a:p>
        </p:txBody>
      </p:sp>
    </p:spTree>
    <p:extLst>
      <p:ext uri="{BB962C8B-B14F-4D97-AF65-F5344CB8AC3E}">
        <p14:creationId xmlns:p14="http://schemas.microsoft.com/office/powerpoint/2010/main" val="3717821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99792" y="274638"/>
            <a:ext cx="6444208" cy="1143000"/>
          </a:xfrm>
        </p:spPr>
        <p:txBody>
          <a:bodyPr/>
          <a:lstStyle/>
          <a:p>
            <a:r>
              <a:rPr lang="nl-NL" dirty="0" smtClean="0">
                <a:solidFill>
                  <a:schemeClr val="tx1"/>
                </a:solidFill>
              </a:rPr>
              <a:t>Huiswerk bijeenkomst 2 </a:t>
            </a:r>
            <a:endParaRPr lang="nl-NL" dirty="0">
              <a:solidFill>
                <a:schemeClr val="tx1"/>
              </a:solidFill>
            </a:endParaRPr>
          </a:p>
        </p:txBody>
      </p:sp>
      <p:sp>
        <p:nvSpPr>
          <p:cNvPr id="3" name="Content Placeholder 2"/>
          <p:cNvSpPr>
            <a:spLocks noGrp="1"/>
          </p:cNvSpPr>
          <p:nvPr>
            <p:ph idx="1"/>
          </p:nvPr>
        </p:nvSpPr>
        <p:spPr>
          <a:xfrm>
            <a:off x="457200" y="1600200"/>
            <a:ext cx="8229600" cy="5141168"/>
          </a:xfrm>
        </p:spPr>
        <p:txBody>
          <a:bodyPr>
            <a:normAutofit fontScale="92500" lnSpcReduction="10000"/>
          </a:bodyPr>
          <a:lstStyle/>
          <a:p>
            <a:pPr marL="0" indent="0">
              <a:buNone/>
            </a:pPr>
            <a:r>
              <a:rPr lang="nl-NL" dirty="0" smtClean="0"/>
              <a:t>1. </a:t>
            </a:r>
            <a:r>
              <a:rPr lang="en-US" dirty="0" smtClean="0"/>
              <a:t>Interview </a:t>
            </a:r>
            <a:r>
              <a:rPr lang="en-US" dirty="0" err="1"/>
              <a:t>een</a:t>
            </a:r>
            <a:r>
              <a:rPr lang="en-US" dirty="0"/>
              <a:t> </a:t>
            </a:r>
            <a:r>
              <a:rPr lang="en-US" dirty="0" err="1"/>
              <a:t>leerling</a:t>
            </a:r>
            <a:r>
              <a:rPr lang="en-US" dirty="0"/>
              <a:t> </a:t>
            </a:r>
            <a:r>
              <a:rPr lang="en-US" dirty="0" err="1"/>
              <a:t>rond</a:t>
            </a:r>
            <a:r>
              <a:rPr lang="en-US" dirty="0"/>
              <a:t> </a:t>
            </a:r>
            <a:r>
              <a:rPr lang="en-US" dirty="0" err="1"/>
              <a:t>een</a:t>
            </a:r>
            <a:r>
              <a:rPr lang="en-US" dirty="0"/>
              <a:t> </a:t>
            </a:r>
            <a:r>
              <a:rPr lang="en-US" dirty="0" err="1"/>
              <a:t>talige</a:t>
            </a:r>
            <a:r>
              <a:rPr lang="en-US" dirty="0"/>
              <a:t> </a:t>
            </a:r>
            <a:r>
              <a:rPr lang="en-US" dirty="0" err="1" smtClean="0"/>
              <a:t>rekenopgave</a:t>
            </a:r>
            <a:r>
              <a:rPr lang="en-US" dirty="0"/>
              <a:t> </a:t>
            </a:r>
            <a:r>
              <a:rPr lang="en-US" dirty="0" smtClean="0"/>
              <a:t>en </a:t>
            </a:r>
            <a:r>
              <a:rPr lang="en-US" dirty="0" err="1" smtClean="0"/>
              <a:t>vul</a:t>
            </a:r>
            <a:r>
              <a:rPr lang="en-US" dirty="0" smtClean="0"/>
              <a:t> het </a:t>
            </a:r>
            <a:r>
              <a:rPr lang="en-US" dirty="0" err="1" smtClean="0"/>
              <a:t>observatieformat</a:t>
            </a:r>
            <a:r>
              <a:rPr lang="en-US" dirty="0" smtClean="0"/>
              <a:t> in (</a:t>
            </a:r>
            <a:r>
              <a:rPr lang="en-US" b="1" dirty="0" smtClean="0"/>
              <a:t>neem </a:t>
            </a:r>
            <a:r>
              <a:rPr lang="en-US" b="1" dirty="0" err="1" smtClean="0"/>
              <a:t>mee</a:t>
            </a:r>
            <a:r>
              <a:rPr lang="en-US" b="1" dirty="0" smtClean="0"/>
              <a:t> </a:t>
            </a:r>
            <a:r>
              <a:rPr lang="en-US" b="1" dirty="0" err="1" smtClean="0"/>
              <a:t>naar</a:t>
            </a:r>
            <a:r>
              <a:rPr lang="en-US" b="1" dirty="0" smtClean="0"/>
              <a:t> </a:t>
            </a:r>
            <a:r>
              <a:rPr lang="en-US" b="1" dirty="0" err="1" smtClean="0"/>
              <a:t>bijeenkomst</a:t>
            </a:r>
            <a:r>
              <a:rPr lang="en-US" b="1" dirty="0" smtClean="0"/>
              <a:t> 2</a:t>
            </a:r>
            <a:r>
              <a:rPr lang="en-US" dirty="0" smtClean="0"/>
              <a:t>).</a:t>
            </a:r>
            <a:endParaRPr lang="en-US" dirty="0"/>
          </a:p>
          <a:p>
            <a:pPr marL="0" indent="0">
              <a:buNone/>
            </a:pPr>
            <a:r>
              <a:rPr lang="nl-NL" dirty="0" smtClean="0"/>
              <a:t> </a:t>
            </a:r>
            <a:endParaRPr lang="nl-NL" dirty="0"/>
          </a:p>
          <a:p>
            <a:pPr marL="0" indent="0">
              <a:buNone/>
            </a:pPr>
            <a:r>
              <a:rPr lang="nl-NL" dirty="0" smtClean="0"/>
              <a:t>2. Lees de publicatie ‘En nu in rekentaal!’ (Smit, 2014). Formuleer antwoorden op de volgende vragen (en neem mee naar bijeenkomst 2):</a:t>
            </a:r>
          </a:p>
          <a:p>
            <a:pPr marL="514350" indent="-514350">
              <a:buAutoNum type="alphaLcParenR"/>
            </a:pPr>
            <a:r>
              <a:rPr lang="nl-NL" dirty="0" smtClean="0"/>
              <a:t>Waar ga je zelf mee aan de slag?</a:t>
            </a:r>
          </a:p>
          <a:p>
            <a:pPr marL="514350" indent="-514350">
              <a:buAutoNum type="alphaLcParenR"/>
            </a:pPr>
            <a:r>
              <a:rPr lang="nl-NL" dirty="0" smtClean="0"/>
              <a:t>Wat zou je je collega’s op school hierover willen leren/ vertellen?</a:t>
            </a:r>
          </a:p>
          <a:p>
            <a:pPr marL="0" indent="0">
              <a:buNone/>
            </a:pPr>
            <a:endParaRPr lang="nl-NL" dirty="0" smtClean="0"/>
          </a:p>
          <a:p>
            <a:pPr marL="0" indent="0">
              <a:buNone/>
            </a:pPr>
            <a:r>
              <a:rPr lang="nl-NL" sz="2400" b="1" dirty="0" smtClean="0"/>
              <a:t>Succes en dank voor jullie aandacht!</a:t>
            </a:r>
          </a:p>
          <a:p>
            <a:pPr marL="0" indent="0">
              <a:buNone/>
            </a:pPr>
            <a:endParaRPr lang="nl-NL" dirty="0" smtClean="0"/>
          </a:p>
          <a:p>
            <a:pPr marL="0" indent="0">
              <a:buNone/>
            </a:pPr>
            <a:endParaRPr lang="nl-NL" i="1" dirty="0" smtClean="0"/>
          </a:p>
          <a:p>
            <a:pPr marL="0" indent="0">
              <a:buNone/>
            </a:pPr>
            <a:endParaRPr lang="nl-NL" i="1" dirty="0"/>
          </a:p>
        </p:txBody>
      </p:sp>
    </p:spTree>
    <p:extLst>
      <p:ext uri="{BB962C8B-B14F-4D97-AF65-F5344CB8AC3E}">
        <p14:creationId xmlns:p14="http://schemas.microsoft.com/office/powerpoint/2010/main" val="1938451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solidFill>
                  <a:schemeClr val="tx1"/>
                </a:solidFill>
              </a:rPr>
              <a:t>Programma</a:t>
            </a:r>
            <a:endParaRPr lang="nl-NL" dirty="0">
              <a:solidFill>
                <a:schemeClr val="tx1"/>
              </a:solidFill>
            </a:endParaRPr>
          </a:p>
        </p:txBody>
      </p:sp>
      <p:sp>
        <p:nvSpPr>
          <p:cNvPr id="3" name="Content Placeholder 2"/>
          <p:cNvSpPr>
            <a:spLocks noGrp="1"/>
          </p:cNvSpPr>
          <p:nvPr>
            <p:ph idx="1"/>
          </p:nvPr>
        </p:nvSpPr>
        <p:spPr>
          <a:xfrm>
            <a:off x="611560" y="2132856"/>
            <a:ext cx="8229600" cy="3744416"/>
          </a:xfrm>
        </p:spPr>
        <p:txBody>
          <a:bodyPr>
            <a:normAutofit fontScale="92500" lnSpcReduction="20000"/>
          </a:bodyPr>
          <a:lstStyle/>
          <a:p>
            <a:r>
              <a:rPr lang="nl-NL" dirty="0" smtClean="0"/>
              <a:t>Intro ‘taal in de rekenles’</a:t>
            </a:r>
          </a:p>
          <a:p>
            <a:r>
              <a:rPr lang="nl-NL" dirty="0" smtClean="0"/>
              <a:t>Kennismakingsinterview </a:t>
            </a:r>
          </a:p>
          <a:p>
            <a:r>
              <a:rPr lang="nl-NL" dirty="0" smtClean="0"/>
              <a:t>Taal in de rekenles: achtergrond, praktijk en onderzoek</a:t>
            </a:r>
          </a:p>
          <a:p>
            <a:pPr marL="0" indent="0">
              <a:buNone/>
            </a:pPr>
            <a:endParaRPr lang="nl-NL" dirty="0" smtClean="0"/>
          </a:p>
          <a:p>
            <a:pPr marL="0" indent="0">
              <a:buNone/>
            </a:pPr>
            <a:r>
              <a:rPr lang="nl-NL" dirty="0" smtClean="0"/>
              <a:t>PAUZE</a:t>
            </a:r>
          </a:p>
          <a:p>
            <a:pPr marL="0" indent="0">
              <a:buNone/>
            </a:pPr>
            <a:endParaRPr lang="nl-NL" dirty="0" smtClean="0"/>
          </a:p>
          <a:p>
            <a:r>
              <a:rPr lang="nl-NL" dirty="0" smtClean="0"/>
              <a:t>Taal in de methode: een verkenning</a:t>
            </a:r>
          </a:p>
          <a:p>
            <a:r>
              <a:rPr lang="nl-NL" dirty="0" smtClean="0"/>
              <a:t>Huiswerk bijeenkomst 2 </a:t>
            </a:r>
            <a:endParaRPr lang="nl-NL" dirty="0"/>
          </a:p>
          <a:p>
            <a:pPr marL="0" indent="0">
              <a:buNone/>
            </a:pPr>
            <a:endParaRPr lang="nl-NL" dirty="0" smtClean="0"/>
          </a:p>
          <a:p>
            <a:endParaRPr lang="nl-NL" dirty="0"/>
          </a:p>
        </p:txBody>
      </p:sp>
    </p:spTree>
    <p:extLst>
      <p:ext uri="{BB962C8B-B14F-4D97-AF65-F5344CB8AC3E}">
        <p14:creationId xmlns:p14="http://schemas.microsoft.com/office/powerpoint/2010/main" val="248948299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solidFill>
                  <a:schemeClr val="tx1"/>
                </a:solidFill>
              </a:rPr>
              <a:t>Opgave uit de praktijk</a:t>
            </a:r>
            <a:endParaRPr lang="nl-NL" dirty="0">
              <a:solidFill>
                <a:schemeClr val="tx1"/>
              </a:solidFill>
            </a:endParaRPr>
          </a:p>
        </p:txBody>
      </p:sp>
      <p:pic>
        <p:nvPicPr>
          <p:cNvPr id="4" name="Tijdelijke aanduiding voor inhoud 3"/>
          <p:cNvPicPr>
            <a:picLocks noGrp="1" noChangeAspect="1"/>
          </p:cNvPicPr>
          <p:nvPr>
            <p:ph sz="half" idx="1"/>
          </p:nvPr>
        </p:nvPicPr>
        <p:blipFill rotWithShape="1">
          <a:blip r:embed="rId3">
            <a:extLst>
              <a:ext uri="{28A0092B-C50C-407E-A947-70E740481C1C}">
                <a14:useLocalDpi xmlns:a14="http://schemas.microsoft.com/office/drawing/2010/main" val="0"/>
              </a:ext>
            </a:extLst>
          </a:blip>
          <a:srcRect l="10103" t="24901" b="5556"/>
          <a:stretch/>
        </p:blipFill>
        <p:spPr>
          <a:xfrm>
            <a:off x="251520" y="1844824"/>
            <a:ext cx="4038600" cy="2343151"/>
          </a:xfrm>
        </p:spPr>
      </p:pic>
      <p:sp>
        <p:nvSpPr>
          <p:cNvPr id="5" name="Tijdelijke aanduiding voor inhoud 4"/>
          <p:cNvSpPr>
            <a:spLocks noGrp="1"/>
          </p:cNvSpPr>
          <p:nvPr>
            <p:ph sz="half" idx="2"/>
          </p:nvPr>
        </p:nvSpPr>
        <p:spPr>
          <a:xfrm>
            <a:off x="4355976" y="1628800"/>
            <a:ext cx="4608512" cy="5040560"/>
          </a:xfrm>
        </p:spPr>
        <p:txBody>
          <a:bodyPr>
            <a:normAutofit lnSpcReduction="10000"/>
          </a:bodyPr>
          <a:lstStyle/>
          <a:p>
            <a:r>
              <a:rPr lang="nl-NL" dirty="0" smtClean="0"/>
              <a:t>Er zijn vandaag </a:t>
            </a:r>
            <a:r>
              <a:rPr lang="nl-NL" dirty="0" smtClean="0">
                <a:solidFill>
                  <a:srgbClr val="FF0000"/>
                </a:solidFill>
              </a:rPr>
              <a:t>880</a:t>
            </a:r>
            <a:r>
              <a:rPr lang="nl-NL" dirty="0" smtClean="0"/>
              <a:t> bekertjes koffie </a:t>
            </a:r>
            <a:r>
              <a:rPr lang="nl-NL" dirty="0" smtClean="0">
                <a:solidFill>
                  <a:srgbClr val="FF0000"/>
                </a:solidFill>
              </a:rPr>
              <a:t>verkocht</a:t>
            </a:r>
            <a:r>
              <a:rPr lang="nl-NL" dirty="0" smtClean="0"/>
              <a:t>. </a:t>
            </a:r>
          </a:p>
          <a:p>
            <a:r>
              <a:rPr lang="nl-NL" dirty="0" smtClean="0">
                <a:solidFill>
                  <a:srgbClr val="FF0000"/>
                </a:solidFill>
              </a:rPr>
              <a:t>Hoe vaak </a:t>
            </a:r>
            <a:r>
              <a:rPr lang="nl-NL" dirty="0" smtClean="0"/>
              <a:t>moet Jannes het </a:t>
            </a:r>
            <a:r>
              <a:rPr lang="nl-NL" dirty="0" smtClean="0">
                <a:solidFill>
                  <a:srgbClr val="FF0000"/>
                </a:solidFill>
              </a:rPr>
              <a:t>waterreservoir bijvullen</a:t>
            </a:r>
            <a:r>
              <a:rPr lang="nl-NL" dirty="0" smtClean="0"/>
              <a:t>?</a:t>
            </a:r>
          </a:p>
          <a:p>
            <a:r>
              <a:rPr lang="nl-NL" dirty="0" smtClean="0">
                <a:solidFill>
                  <a:srgbClr val="FF0000"/>
                </a:solidFill>
              </a:rPr>
              <a:t>Hoe</a:t>
            </a:r>
            <a:r>
              <a:rPr lang="nl-NL" dirty="0" smtClean="0"/>
              <a:t> reken jij het uit?</a:t>
            </a:r>
          </a:p>
          <a:p>
            <a:r>
              <a:rPr lang="nl-NL" dirty="0" smtClean="0"/>
              <a:t>10 keer bijvullen =360 bekertjes</a:t>
            </a:r>
          </a:p>
          <a:p>
            <a:r>
              <a:rPr lang="nl-NL" dirty="0" smtClean="0"/>
              <a:t>20 keer bijvullen =………………</a:t>
            </a:r>
            <a:endParaRPr lang="nl-NL" dirty="0"/>
          </a:p>
        </p:txBody>
      </p:sp>
    </p:spTree>
    <p:extLst>
      <p:ext uri="{BB962C8B-B14F-4D97-AF65-F5344CB8AC3E}">
        <p14:creationId xmlns:p14="http://schemas.microsoft.com/office/powerpoint/2010/main" val="3440150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solidFill>
                  <a:schemeClr val="tx1"/>
                </a:solidFill>
              </a:rPr>
              <a:t>Onderwijsinspectie over taal in de reken-wiskundeles</a:t>
            </a:r>
            <a:r>
              <a:rPr lang="nl-NL" dirty="0" smtClean="0"/>
              <a:t>...:</a:t>
            </a:r>
            <a:endParaRPr lang="nl-NL" dirty="0"/>
          </a:p>
        </p:txBody>
      </p:sp>
      <p:sp>
        <p:nvSpPr>
          <p:cNvPr id="3" name="Content Placeholder 2"/>
          <p:cNvSpPr>
            <a:spLocks noGrp="1"/>
          </p:cNvSpPr>
          <p:nvPr>
            <p:ph idx="1"/>
          </p:nvPr>
        </p:nvSpPr>
        <p:spPr>
          <a:xfrm>
            <a:off x="457200" y="1600200"/>
            <a:ext cx="8229600" cy="5069160"/>
          </a:xfrm>
        </p:spPr>
        <p:txBody>
          <a:bodyPr>
            <a:normAutofit fontScale="25000" lnSpcReduction="20000"/>
          </a:bodyPr>
          <a:lstStyle/>
          <a:p>
            <a:pPr marL="0" indent="0">
              <a:buNone/>
            </a:pPr>
            <a:r>
              <a:rPr lang="nl-NL" sz="9600" b="1" dirty="0"/>
              <a:t>Talig lesgeven tijdens </a:t>
            </a:r>
            <a:r>
              <a:rPr lang="nl-NL" sz="9600" b="1" dirty="0" smtClean="0"/>
              <a:t>wiskunde:</a:t>
            </a:r>
          </a:p>
          <a:p>
            <a:pPr marL="0" indent="0">
              <a:buNone/>
            </a:pPr>
            <a:endParaRPr lang="nl-NL" sz="9600" dirty="0"/>
          </a:p>
          <a:p>
            <a:pPr marL="0" indent="0">
              <a:buNone/>
            </a:pPr>
            <a:r>
              <a:rPr lang="nl-NL" sz="9600" dirty="0" smtClean="0">
                <a:cs typeface="Times New Roman" panose="02020603050405020304" pitchFamily="18" charset="0"/>
              </a:rPr>
              <a:t>“Aandacht </a:t>
            </a:r>
            <a:r>
              <a:rPr lang="nl-NL" sz="9600" dirty="0">
                <a:cs typeface="Times New Roman" panose="02020603050405020304" pitchFamily="18" charset="0"/>
              </a:rPr>
              <a:t>geven aan taal gaat door ‘gewoon goed’ les te geven en je daarbij bewust te zijn van je eigen taalgebruik en van de taalvaardigheid van leerlingen</a:t>
            </a:r>
            <a:r>
              <a:rPr lang="nl-NL" sz="9600" dirty="0" smtClean="0">
                <a:cs typeface="Times New Roman" panose="02020603050405020304" pitchFamily="18" charset="0"/>
              </a:rPr>
              <a:t>. De </a:t>
            </a:r>
            <a:r>
              <a:rPr lang="nl-NL" sz="9600" dirty="0">
                <a:cs typeface="Times New Roman" panose="02020603050405020304" pitchFamily="18" charset="0"/>
              </a:rPr>
              <a:t>wiskundedocent die een duidelijke uitleg wil geven en gefocust is op taal, weet dat het leerlingen helpt als hij zichzelf parafraseert</a:t>
            </a:r>
            <a:r>
              <a:rPr lang="nl-NL" sz="9600" dirty="0" smtClean="0">
                <a:cs typeface="Times New Roman" panose="02020603050405020304" pitchFamily="18" charset="0"/>
              </a:rPr>
              <a:t>. [...] </a:t>
            </a:r>
            <a:r>
              <a:rPr lang="nl-NL" sz="9600" dirty="0">
                <a:cs typeface="Times New Roman" panose="02020603050405020304" pitchFamily="18" charset="0"/>
              </a:rPr>
              <a:t>De docent gebruikt bewust woorden die mogelijk onbekend zijn bij leerlingen (stijgen, toename) en legt ze in dezelfde zin al uit</a:t>
            </a:r>
            <a:r>
              <a:rPr lang="nl-NL" sz="9600" dirty="0" smtClean="0">
                <a:cs typeface="Times New Roman" panose="02020603050405020304" pitchFamily="18" charset="0"/>
              </a:rPr>
              <a:t>.”</a:t>
            </a:r>
          </a:p>
          <a:p>
            <a:pPr marL="0" indent="0">
              <a:buNone/>
            </a:pPr>
            <a:endParaRPr lang="nl-NL" sz="9600" dirty="0"/>
          </a:p>
          <a:p>
            <a:pPr marL="0" indent="0">
              <a:buNone/>
            </a:pPr>
            <a:endParaRPr lang="nl-NL" dirty="0"/>
          </a:p>
          <a:p>
            <a:pPr marL="0" indent="0">
              <a:buNone/>
            </a:pPr>
            <a:endParaRPr lang="nl-NL" dirty="0" smtClean="0"/>
          </a:p>
          <a:p>
            <a:pPr marL="0" indent="0">
              <a:buNone/>
            </a:pPr>
            <a:r>
              <a:rPr lang="nl-NL" sz="8000" i="1" dirty="0" smtClean="0"/>
              <a:t>Opbrengstgericht </a:t>
            </a:r>
            <a:r>
              <a:rPr lang="nl-NL" sz="8000" i="1" dirty="0"/>
              <a:t>werken aan taal en rekenen in het voortgezet onderwijs. Taal en rekenen verbeteren, en de stappen die scholen hierbij kunnen zetten. (2015). Utrecht: Inspectie van het onderwijs.</a:t>
            </a:r>
          </a:p>
        </p:txBody>
      </p:sp>
    </p:spTree>
    <p:extLst>
      <p:ext uri="{BB962C8B-B14F-4D97-AF65-F5344CB8AC3E}">
        <p14:creationId xmlns:p14="http://schemas.microsoft.com/office/powerpoint/2010/main" val="29427154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627784" y="274638"/>
            <a:ext cx="6516216" cy="1143000"/>
          </a:xfrm>
        </p:spPr>
        <p:txBody>
          <a:bodyPr>
            <a:normAutofit/>
          </a:bodyPr>
          <a:lstStyle/>
          <a:p>
            <a:r>
              <a:rPr lang="nl-NL" sz="2800" dirty="0" smtClean="0">
                <a:solidFill>
                  <a:schemeClr val="tx1"/>
                </a:solidFill>
              </a:rPr>
              <a:t>Interview een (nieuwe) collega</a:t>
            </a:r>
            <a:r>
              <a:rPr lang="nl-NL" sz="2800" dirty="0" smtClean="0"/>
              <a:t>!</a:t>
            </a:r>
            <a:endParaRPr lang="nl-NL" sz="2800" dirty="0"/>
          </a:p>
        </p:txBody>
      </p:sp>
      <p:sp>
        <p:nvSpPr>
          <p:cNvPr id="3" name="Tijdelijke aanduiding voor inhoud 2"/>
          <p:cNvSpPr>
            <a:spLocks noGrp="1"/>
          </p:cNvSpPr>
          <p:nvPr>
            <p:ph idx="1"/>
          </p:nvPr>
        </p:nvSpPr>
        <p:spPr>
          <a:xfrm>
            <a:off x="215900" y="1628800"/>
            <a:ext cx="8685838" cy="5069160"/>
          </a:xfrm>
        </p:spPr>
        <p:txBody>
          <a:bodyPr>
            <a:normAutofit/>
          </a:bodyPr>
          <a:lstStyle/>
          <a:p>
            <a:pPr marL="0" indent="0">
              <a:buNone/>
            </a:pPr>
            <a:endParaRPr lang="nl-NL" altLang="en-US" sz="2400" dirty="0"/>
          </a:p>
          <a:p>
            <a:pPr marL="0" indent="0">
              <a:buNone/>
            </a:pPr>
            <a:endParaRPr lang="nl-NL" altLang="en-US" sz="2400" dirty="0"/>
          </a:p>
          <a:p>
            <a:pPr marL="0" indent="0">
              <a:buNone/>
            </a:pPr>
            <a:endParaRPr lang="en-US" dirty="0"/>
          </a:p>
        </p:txBody>
      </p:sp>
      <p:sp>
        <p:nvSpPr>
          <p:cNvPr id="5" name="AutoShape 2" descr="data:image/jpeg;base64,/9j/4AAQSkZJRgABAQAAAQABAAD/2wCEAAkGBxQPDxAUDxIUFBAWGBcVFREXFRQXFRAUFxUXGBUSFRUYHCkgGBolHBcYIjEhJSkrLy4uFyAzODMsNyguMisBCgoKBQUFDgUFDisZExkrKysrKysrKysrKysrKysrKysrKysrKysrKysrKysrKysrKysrKysrKysrKysrKysrK//AABEIAMUBAAMBIgACEQEDEQH/xAAbAAEAAgMBAQAAAAAAAAAAAAAABQYDBAcCAf/EAEQQAAEDAgIEBw0HBAIDAQAAAAEAAgMEEQUSBiExkxMVIjM0c9IUFkFSVFVydLKztNHUByM1UVNhcTKBkaFCgiVihCT/xAAUAQEAAAAAAAAAAAAAAAAAAAAA/8QAFBEBAAAAAAAAAAAAAAAAAAAAAP/aAAwDAQACEQMRAD8A7iiIgIiICIiAiIgIiICIiAiIgIiICIiAiIgIiICIiAiIgIiICIiAiIgIiICIuafalpbNh9fhLGz8FSyPLqjktOZjHsuCSCQLE7EHS0XM9Ccaqsdq56ps76fDIncFFTsyZ53CxL5XFpLQQRcA+EAHUSelgoPqLgmL6a19PQYpwlXIKiGuZTwnLGHNYOFcdjdYc1m03vYKyaM6YVGI1+DxsnIiNH3RVhojtJK1zoiHG128tusC20IOroozSapdFQ1ckbsr2wyOY4W5LgwkEX1Ks/Y3jU9dhQmq5DLLwsjc5DQbC1hZoAQXlERAREQFrVdfFDbhpY477M72tv8AxcrZVPipIXYlis88LZXRRwNbdge5sYjdIY2A7LuJNhtNkE/x9S+VQb6P5px9S+VQb6P5qkx6bYa6IvGHzX4Tgmx9xt4SSQBzpGsb4cgY7N+SyQaa4S657nAjyvc2Q0zMr+DgFQ4C1yDwTg4BwF9m0EILlx9S+VQb6P5px9S+VQb6P5qtN0iw3uwUxpgDm4LhzTNFPw3BiUw8La2fKb2VnGD0x2U8Fuqj+SDzx9S+VQb6P5px9S+VQb6P5r3xNT+Tw7pnyTian8nh3TPkg8cfUvlUG+j+acfUvlUG+j+a98TU/k8O6Z8k4mp/J4d0z5IPHH1L5VBvo/mnH1L5VBvo/mvfE1P5PDumfJOJqfyeHdM+SDxx9S+VQb6P5px9S+VQb6P5r3xNT+Tw7pnyTian8nh3TPkg+MxumcQG1MBJ1ACWMkn8gLrfVd0owKmdQ1YdTQkcDIebZqLWEgggaiCAf7La0NndLhmHvkJc99NA5zjtc50LCSf5JQTCIiAiIgLjn214fHVYrgcExcI5XPjcW2zWc+Iar6l2CaUMa5zzZrQXOP5AC5P+FXZcbw+WSOV4a+Rg+7lNNI57AbHkPMdwNh1IOc6A6S02j0uJ0GISGPg5y+J2R7uEjc0Zf6QbHKGHX437Kfr/ALJuHq5ah1fM0ySmV0LW2j1uuWZc+seBS+L8UVkglqoWSyAAB7qeYnKDqBOTWP5U1310v6jtzP2EHE8TwZlTpo+neLwOlbI9n/F1qUSm4/nV/de/sk0XNU/G6fhMuRjaUTFuZzGOmkLsguLX4O/8m67Bx1QcLw1m8PYjhu5pOEsQLjPwd7WA8PgC90+kFDGXGPkFxu4tp5QXn83Wj1nX/tBUIPs8bhVLiEzqyWcGkmjDZRyY7tvmGs21Nts8K0fsL0ppG0dNQh7u7Xume5mV+UcpxHLtb+hrVf6nSKilY5kpzxuFnMdBM5r2naHNLLEKOopcJp5GyQU0EUovlkZROY9txY2c2IEaj/tB7+1Ctkgw1zopHRAywMkma7K6KF8rWyPDtrdRtcbLrlWO47NfJRVlZPT8C9gqDK5nBDu9kfDXD/vgAeDD9pzeCy7JNpLRyNc17i5jgQ5roJi1wO0EFliFpcb4XCGnLFGGtELT3M9uVheC2Fp4PU3PYhuy9vCg5fjWk9QybEc8tQIZnzCkd3RkY40lXHeKHIQ6O7MzSTtGwrew2aSpioXCvqo5ZK40kkLKmUupIHCeRsEhkHKlBZbOQTYAXIXRnYrhpABYwgEkDuWSzSdpA4PUTb/SyOxygJDiGlwfwgd3NLcSZcvCA8HqdluM222pBYIY8rWtuXWAGY6y6wtcn81AYIf/ACWKf/N7krP310v6jtzP2FCYzxXWSCSYyiXLl4SMVkLnNB1NcYg0uAJNr32oNOXQeqjhiNNNB3XFV1NSx0jX8EWVLXtexwbruA//AEseGfZi2npa+MGKSomh4CGd7TmhaaVsDrmxy3sScvgNl94qwn9Ws3+J9pOKsJ/UrN/ifaQZ4dCqps1UxtTC2gqDJLIzgmySOlkgZFkc2VpYY2luceE7CLK9wsyta38gBsA2C2wague8VYT+rWb/ABPtJxVhP6tZv8T7SDoqLnJw3CL24arzG5A7oxK5AsCbZv3H+QvvFWE/q1m/xPtIOioudcVYT+rWb/E+0nFWE/q1m/xPtIOioudcVYT+rWb/ABPtJxVhP6tZv8T7SDoqLnXFWE/q1m/xPtJxVhP6tZv8T7SC6aSdCq+pl925amgothOG38lpvcsVW4pwc/1OqXt8LHy4i9jv2cxxIcP2KvWF10VREH07g6K5aCAQAWEtc2xAtYgi37INtERAREQaGP8AQ6rqZfYcs2G8xD6DPZCw4/0Oq6mX2HLNhvMQ+gz2Qg2VWNNNLm4W6kMoaIJXvbJKXEcC1kZfcNA5ZNrAfnbbdWdUr7Q9GziU2HMfFnpWSSPnNzyRweVgAbrJJdf/AKIJrRLF5a6nFRLC2GKTlQMzF0joieRJJqAaXCxyi9r7VNrnWiUmJR03ccsD4BTZYoqpuV3dUbeEAdle05RYR38Os7Ngn5H1rs2V5YddhkBbckZQPuyRlbcuve7gLGyCzItTDC8xAzH7w3LhawZc3yDki4Gy9tdltoCr+nPQ2+sUnxcKsCr+nPQ2+sUnxcKDNpZjTqGBkrYxIDLDG4F2XK2WRsecGx1guGpVjR/7RjWVLadsLOENZPTEh5sIIY3SCe1tpykW2XG3Wp/7QsMkq8Lq4IReWRgDB+bg4OGvwbFSdENBpqCsgqGsY3JQsiLbP11ZLeFOpvi5uVr1/sg6wSvhKq0rKuSN7XufZ0bo8pbHtLZbSXEep1+Cv/x5TtX5SOJ55YYsoeJGvikLcp15XAubmLLf6/hBME227F8ZIHf0kH+CCoSlknLZhPd12ENbkNnP5V8tmjKyxaAHXO25/OJwqmq6eOJkYcMjSHFzWETvL2/ePyszCzc2ptv6RYeBBc0VYca3klsjtpBY5jb5coGcubFa+bMQBbUG38KskA5LbkuNhyiAC7VtIAFj/YIIup/EabqKj3lOpdRFT+I03UVHvKdS6Aq5oXpKcRbWF0Yj4CqlphZxdnEYbyzcCxObYrGuaaMUeIUc1fG2mDIKmonqmVDXZnxF7mAR5C22Ysa4gkEAkX1IOloqy6SsJAu8N5ALw1hdYSMzuIMds2ThLgC1w23hXhvduRwMkhOcHOGRB2UPk5LQYy0AtEROYE2L7G9kFoDgb2Ozb+y+qG0eilBndOOW9zXE2AaSGBpyjKDlu3VfXYi5ve0ygKF0V5qf1qr+JkU0oXRXmp/Wqv4mRBNIiICIiDQx/odV1MvsOWbDeYh9BnshYcf6HVdTL7Dlmw3mIfQZ7IQbKIiAiIgIiICr+nPQ2+sUfxcKsCr+nPQ2+sUnxcKCwIiICIiAiIgIiIIip/EabqKj3lOpdRFT+I03UVHvKdS6AiIgIiICIiAoXRXmp/Wqv4mRTShdFOan9aq/iZEE0iIgIiINDH+h1XUy+w5ZsN5iH0GeyFhx/odV1MvsOWbDeYh9BnshBsoiICIiAiIgKv6ddDb6xSfFwqwKv6c9Db6xR/FwoLAiIgIiICIiAiIgiKn8RpuoqPeU6l1EVP4jTdRUe8p1LoCIiAiIgIiIChdFOan9aq/iZFNKF0U5qf1qr+JkQTSIiAiIg0Mf6HVdTL7Dlmw3mIfQZ7IWHH+h1XUy+w5ZsN5iH0GeyEGyiIgIiICIiAq/pz0NvrFJ8XCrAq/p10NvrFJ8XCgsCIiAiIgIiICIiCIqfxGm6io95TqXURU/iNN1FR7ynUugIiICIiAiIgKF0U5qf1qr+JkU0oXRTmp/Wqv4mRBNIiICIiDQx/odV1MvsOWbDeYh9BnshYcf6HVdTL7Dlmw3mIfQZ7IQbKIiAiIgIiICr+nPQ2+sUfxcKsCr+nXQ2+sUfxcKCwIiICIiAiIgIiIIip/EabqKj3lOpdRFT+I03UVHvKdS6AiIgIiICIiAoXRXmp/Wqv4mRTShdFean9aq/iZEE0iIgIiINDH+h1XUy+w5ZsN5iH0GeyFhx/odV1MvsOWbDeYh9BnshBsoiICIiAiIgKv6c9Db6xSfFwqwKv6c9Db6xR/FwoLAiIgIiICIiAiIgiKn8RpuoqPeU6l1EVP4jTdRUe8p1LoCIiAiIgIiIChdFean9aq/iZFNKF0U5qf1qr+JkQTSIiAiIg0Mf6HVdTL7Dlmw3mIfQZ7IWHH+h1XUy+w5ZsN5iH0GeyEGyiIgIiICIiAq/pz0NvrFH8XCrAq/pz0NvrFJ8XCgsCIiAiIgIiICIiCIqfxGm6io95TqXURU/iNN1FR7ynUugIiICIiAiIgKF0U5qf1qr+JkU0oXRTmp/Wqv4mRBNIiICIiDQx/odV1MvsOWbDeYh9BnshecYhMlNOxgu50b2tH5ksIA1/uoKlxyqZGxpwqrJa1rT97Q7QAPKEFoRVzvgqvNNXvaD6hO+Cq801e9oPqEFjRVzvgqvNNXvaD6hO+Cq801e9oPqEFjRVzvgqvNNXvaD6hO+Cq801e9oPqEFjVf056G31ij+LhXjvgqvNNXvaD6hRmkVfV1UAjZhVUDwsElzLQ2tFPHI4aqjaQw2/dBdkVc74KnzTV72g+oTvgqfNNXvaD6hBY0Vc74KrzTV72g+oTvgqvNNXvaD6hBY0Vc74KrzTV72g+oTvgqfNNXvaD6hBY0Vc74KrzTV72g+oTvgqvNNXvaD6hBuVP4jTdRUe8p1Lqny4pVmqil4qqsrI5WEcLQ3Je6Igj/APRs5B/yFu98FV5pq97QfUILGirnfBVeaave0H1Cd8FV5pq97QfUILGirnfBVeaave0H1Cd8FV5pq97QfUILGirnfBVeaave0H1Cd8FV5pq97QfUILGoXRXmp/Wqv4mRa3fBVeaave0H1C2tFIpG07jNE6F75qiTgnOY5zGyTve25Y5zb2I2EoJlERAREQFz2pxXG2iQto43m/IbmYDYOOtxzWBLXM/7McNliuhIgisKrZRSwOrY3NqC0cIxjHSBr7crmwbC6z8aM8WbcTdhbyINHjRnizbibsJxozxZtxN2FvIg0eNGeLNuJuwnGjPFm3E3YW8iDR40Z4s24m7CcaM8SbcTdhbyINLjRnizbibsL5xozxZtxP2FvIg0uNGeLNuJuwvnGjPEm3E3YW8iDxFJmaCLgH8wWn+4OsL2iIK9pXUV7OD4ujjk5L84eQNd2ZMpve9i42sRq8G1eMCqK41Mgqox3PryP5AcOXIACATfkiM3/wDY7LKyIg1qitbGbFshNr8mKR4/y1pCxcaM8WbcT9hYr1Qc8/cluc5G2cHGPKMoLs1g7NmN7bCBbVc/eFqcx+7iLeTlGdwINhmBNteu9jYbNmtBk40Z4k24n7CcaM8WbcT9hYnzVIj1RRGSx/5kNLravBcC9v7LyZ6sgkRRCweAwvJLnXGR2cbG2uSLX1jWEGfjRniTbifsJxozxZtxP2FhfPVbRDEdR5PCG9xn8NvDyP4uV7MtQM33cZ8XlkW16wTbWfCg98aM8WbcT9hONGeLNuJ+wsLp6rKbQxZvB94TfVrGweG4/e3gvq8moq82qGIM2a5DfaeVs2WA1fv+2sNjjRniTbifsLcY64BF9YvrBB1/mDrB/ZanDTarRNtqvd+seN4NoW6gIiICIiAiIgIiICIiAiIgIiICIiAiIgIiICIiAiIgIiICIiAiIgIiICIiD//Z"/>
          <p:cNvSpPr>
            <a:spLocks noChangeAspect="1" noChangeArrowheads="1"/>
          </p:cNvSpPr>
          <p:nvPr/>
        </p:nvSpPr>
        <p:spPr bwMode="auto">
          <a:xfrm>
            <a:off x="63500" y="-3841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56176" y="3789040"/>
            <a:ext cx="2808312" cy="28083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330206" y="2162127"/>
            <a:ext cx="5688632" cy="4401205"/>
          </a:xfrm>
          <a:prstGeom prst="rect">
            <a:avLst/>
          </a:prstGeom>
          <a:noFill/>
        </p:spPr>
        <p:txBody>
          <a:bodyPr wrap="square" rtlCol="0">
            <a:spAutoFit/>
          </a:bodyPr>
          <a:lstStyle/>
          <a:p>
            <a:pPr marL="457200" indent="-457200">
              <a:buFont typeface="Arial" panose="020B0604020202020204" pitchFamily="34" charset="0"/>
              <a:buChar char="•"/>
            </a:pPr>
            <a:r>
              <a:rPr lang="nl-NL" sz="2800" dirty="0" smtClean="0"/>
              <a:t>Naam, (type) school, groep</a:t>
            </a:r>
          </a:p>
          <a:p>
            <a:pPr marL="457200" indent="-457200">
              <a:buFont typeface="Arial" panose="020B0604020202020204" pitchFamily="34" charset="0"/>
              <a:buChar char="•"/>
            </a:pPr>
            <a:r>
              <a:rPr lang="nl-NL" sz="2800" dirty="0" smtClean="0"/>
              <a:t>Wat doe je aan taal in de rekenles? Waarom?</a:t>
            </a:r>
          </a:p>
          <a:p>
            <a:pPr marL="457200" indent="-457200">
              <a:buFont typeface="Arial" panose="020B0604020202020204" pitchFamily="34" charset="0"/>
              <a:buChar char="•"/>
            </a:pPr>
            <a:r>
              <a:rPr lang="nl-NL" sz="2800" dirty="0" smtClean="0"/>
              <a:t>Reageer op één of enkele van de stellingen</a:t>
            </a:r>
            <a:r>
              <a:rPr lang="nl-NL" sz="2800" dirty="0"/>
              <a:t> </a:t>
            </a:r>
            <a:r>
              <a:rPr lang="nl-NL" sz="2800" dirty="0" smtClean="0"/>
              <a:t>(zie handout).</a:t>
            </a:r>
          </a:p>
          <a:p>
            <a:pPr marL="457200" indent="-457200">
              <a:buFont typeface="Arial" panose="020B0604020202020204" pitchFamily="34" charset="0"/>
              <a:buChar char="•"/>
            </a:pPr>
            <a:r>
              <a:rPr lang="nl-NL" sz="2800" dirty="0" smtClean="0"/>
              <a:t>Wat verwacht je van: de opleider, de andere deelnemers? Wat kunnen we van jou verwachten?</a:t>
            </a:r>
          </a:p>
        </p:txBody>
      </p:sp>
    </p:spTree>
    <p:extLst>
      <p:ext uri="{BB962C8B-B14F-4D97-AF65-F5344CB8AC3E}">
        <p14:creationId xmlns:p14="http://schemas.microsoft.com/office/powerpoint/2010/main" val="9070628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Filmfragment: coördinaten</a:t>
            </a:r>
            <a:endParaRPr lang="nl-NL" dirty="0"/>
          </a:p>
        </p:txBody>
      </p:sp>
      <p:pic>
        <p:nvPicPr>
          <p:cNvPr id="4" name="miranda-edit.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1196752"/>
            <a:ext cx="9180512" cy="5263335"/>
          </a:xfrm>
          <a:prstGeom prst="rect">
            <a:avLst/>
          </a:prstGeom>
        </p:spPr>
      </p:pic>
    </p:spTree>
    <p:extLst>
      <p:ext uri="{BB962C8B-B14F-4D97-AF65-F5344CB8AC3E}">
        <p14:creationId xmlns:p14="http://schemas.microsoft.com/office/powerpoint/2010/main" val="211116539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solidFill>
                  <a:schemeClr val="tx1"/>
                </a:solidFill>
              </a:rPr>
              <a:t>De praktijk van het reken-wiskundeonderwijs…:</a:t>
            </a:r>
            <a:endParaRPr lang="en-US" dirty="0">
              <a:solidFill>
                <a:schemeClr val="tx1"/>
              </a:solidFill>
            </a:endParaRPr>
          </a:p>
        </p:txBody>
      </p:sp>
      <p:sp>
        <p:nvSpPr>
          <p:cNvPr id="3" name="Content Placeholder 2"/>
          <p:cNvSpPr>
            <a:spLocks noGrp="1"/>
          </p:cNvSpPr>
          <p:nvPr>
            <p:ph idx="1"/>
          </p:nvPr>
        </p:nvSpPr>
        <p:spPr/>
        <p:txBody>
          <a:bodyPr>
            <a:normAutofit/>
          </a:bodyPr>
          <a:lstStyle/>
          <a:p>
            <a:pPr marL="514350" indent="-514350">
              <a:buAutoNum type="arabicPeriod"/>
              <a:defRPr/>
            </a:pPr>
            <a:r>
              <a:rPr lang="nl-NL" dirty="0" smtClean="0">
                <a:cs typeface="Times New Roman" pitchFamily="18" charset="0"/>
              </a:rPr>
              <a:t>Leraren zijn geneigd taal te versimpelen of te vermijden (Van den Boer, 2003)</a:t>
            </a:r>
          </a:p>
          <a:p>
            <a:pPr marL="514350" indent="-514350">
              <a:buAutoNum type="arabicPeriod"/>
              <a:defRPr/>
            </a:pPr>
            <a:r>
              <a:rPr lang="nl-NL" dirty="0" smtClean="0"/>
              <a:t>Leraren besteden weinig aandacht aan </a:t>
            </a:r>
            <a:r>
              <a:rPr lang="nl-NL" dirty="0" err="1" smtClean="0"/>
              <a:t>vaktalige</a:t>
            </a:r>
            <a:r>
              <a:rPr lang="nl-NL" dirty="0" smtClean="0"/>
              <a:t> kernbegrippen (</a:t>
            </a:r>
            <a:r>
              <a:rPr lang="nl-NL" dirty="0" err="1" smtClean="0"/>
              <a:t>Prenger</a:t>
            </a:r>
            <a:r>
              <a:rPr lang="nl-NL" dirty="0" smtClean="0"/>
              <a:t>, 2005)</a:t>
            </a:r>
          </a:p>
          <a:p>
            <a:pPr marL="514350" indent="-514350">
              <a:buFont typeface="Arial" pitchFamily="34" charset="0"/>
              <a:buAutoNum type="arabicPeriod"/>
              <a:defRPr/>
            </a:pPr>
            <a:r>
              <a:rPr lang="nl-NL" dirty="0" smtClean="0"/>
              <a:t>Leraren missen vaak kansen voor feedback op taal (Van Eerde, </a:t>
            </a:r>
            <a:r>
              <a:rPr lang="nl-NL" dirty="0" err="1" smtClean="0"/>
              <a:t>Hajer</a:t>
            </a:r>
            <a:r>
              <a:rPr lang="nl-NL" dirty="0" smtClean="0"/>
              <a:t>, &amp; </a:t>
            </a:r>
            <a:r>
              <a:rPr lang="nl-NL" dirty="0" err="1" smtClean="0"/>
              <a:t>Prenger</a:t>
            </a:r>
            <a:r>
              <a:rPr lang="nl-NL" dirty="0" smtClean="0"/>
              <a:t>, 2008; Van Eerde &amp; </a:t>
            </a:r>
            <a:r>
              <a:rPr lang="nl-NL" dirty="0" err="1" smtClean="0"/>
              <a:t>Hajer</a:t>
            </a:r>
            <a:r>
              <a:rPr lang="nl-NL" dirty="0" smtClean="0"/>
              <a:t>, 2009)</a:t>
            </a:r>
          </a:p>
          <a:p>
            <a:pPr marL="514350" indent="-514350">
              <a:buAutoNum type="arabicPeriod"/>
              <a:defRPr/>
            </a:pPr>
            <a:endParaRPr lang="en-US" dirty="0" smtClean="0">
              <a:cs typeface="Times New Roman" pitchFamily="18" charset="0"/>
            </a:endParaRPr>
          </a:p>
          <a:p>
            <a:pPr marL="0" indent="0">
              <a:buNone/>
              <a:defRPr/>
            </a:pPr>
            <a:endParaRPr lang="en-US" dirty="0"/>
          </a:p>
          <a:p>
            <a:endParaRPr lang="en-US" dirty="0"/>
          </a:p>
        </p:txBody>
      </p:sp>
    </p:spTree>
    <p:extLst>
      <p:ext uri="{BB962C8B-B14F-4D97-AF65-F5344CB8AC3E}">
        <p14:creationId xmlns:p14="http://schemas.microsoft.com/office/powerpoint/2010/main" val="4018113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Rectangle 2"/>
          <p:cNvSpPr>
            <a:spLocks noGrp="1" noChangeArrowheads="1"/>
          </p:cNvSpPr>
          <p:nvPr>
            <p:ph type="title"/>
          </p:nvPr>
        </p:nvSpPr>
        <p:spPr/>
        <p:txBody>
          <a:bodyPr/>
          <a:lstStyle/>
          <a:p>
            <a:r>
              <a:rPr lang="nl-NL" altLang="nl-NL" sz="3400" dirty="0" smtClean="0">
                <a:solidFill>
                  <a:schemeClr val="tx1"/>
                </a:solidFill>
              </a:rPr>
              <a:t>Functies van taal in de klas</a:t>
            </a:r>
            <a:endParaRPr lang="nl-NL" altLang="nl-NL" sz="3400" dirty="0">
              <a:solidFill>
                <a:schemeClr val="tx1"/>
              </a:solidFill>
            </a:endParaRPr>
          </a:p>
        </p:txBody>
      </p:sp>
      <p:sp>
        <p:nvSpPr>
          <p:cNvPr id="306179" name="Rectangle 3"/>
          <p:cNvSpPr>
            <a:spLocks noGrp="1" noChangeArrowheads="1"/>
          </p:cNvSpPr>
          <p:nvPr>
            <p:ph type="body" idx="1"/>
          </p:nvPr>
        </p:nvSpPr>
        <p:spPr>
          <a:xfrm>
            <a:off x="457200" y="1143000"/>
            <a:ext cx="8229600" cy="4530725"/>
          </a:xfrm>
        </p:spPr>
        <p:txBody>
          <a:bodyPr>
            <a:normAutofit/>
          </a:bodyPr>
          <a:lstStyle/>
          <a:p>
            <a:pPr>
              <a:lnSpc>
                <a:spcPct val="90000"/>
              </a:lnSpc>
              <a:buFont typeface="Wingdings" pitchFamily="2" charset="2"/>
              <a:buNone/>
            </a:pPr>
            <a:endParaRPr lang="nl-NL" altLang="nl-NL" b="1" dirty="0" smtClean="0"/>
          </a:p>
          <a:p>
            <a:pPr>
              <a:lnSpc>
                <a:spcPct val="90000"/>
              </a:lnSpc>
              <a:buFont typeface="Wingdings" pitchFamily="2" charset="2"/>
              <a:buNone/>
            </a:pPr>
            <a:r>
              <a:rPr lang="nl-NL" altLang="nl-NL" sz="3000" dirty="0" smtClean="0"/>
              <a:t>Twee </a:t>
            </a:r>
            <a:r>
              <a:rPr lang="nl-NL" altLang="nl-NL" sz="3000" dirty="0"/>
              <a:t>functies</a:t>
            </a:r>
            <a:r>
              <a:rPr lang="nl-NL" altLang="nl-NL" sz="3000" dirty="0" smtClean="0"/>
              <a:t>:</a:t>
            </a:r>
          </a:p>
          <a:p>
            <a:pPr>
              <a:lnSpc>
                <a:spcPct val="90000"/>
              </a:lnSpc>
              <a:buFont typeface="Wingdings" pitchFamily="2" charset="2"/>
              <a:buNone/>
            </a:pPr>
            <a:endParaRPr lang="nl-NL" altLang="nl-NL" sz="3000" dirty="0"/>
          </a:p>
          <a:p>
            <a:pPr>
              <a:lnSpc>
                <a:spcPct val="90000"/>
              </a:lnSpc>
            </a:pPr>
            <a:r>
              <a:rPr lang="nl-NL" altLang="nl-NL" sz="3000" dirty="0"/>
              <a:t>Sociale functie: communicatie en samen leren</a:t>
            </a:r>
          </a:p>
          <a:p>
            <a:pPr>
              <a:lnSpc>
                <a:spcPct val="90000"/>
              </a:lnSpc>
            </a:pPr>
            <a:r>
              <a:rPr lang="nl-NL" altLang="nl-NL" sz="3000" dirty="0"/>
              <a:t>Individuele functie: </a:t>
            </a:r>
            <a:r>
              <a:rPr lang="nl-NL" altLang="nl-NL" sz="3000" dirty="0" smtClean="0"/>
              <a:t>‘tool’ om mee te denken</a:t>
            </a:r>
            <a:endParaRPr lang="nl-NL" altLang="nl-NL" sz="3000" dirty="0"/>
          </a:p>
          <a:p>
            <a:pPr marL="0" indent="0">
              <a:lnSpc>
                <a:spcPct val="90000"/>
              </a:lnSpc>
              <a:buNone/>
            </a:pPr>
            <a:r>
              <a:rPr lang="nl-NL" altLang="nl-NL" sz="3000" dirty="0" smtClean="0"/>
              <a:t>(</a:t>
            </a:r>
            <a:r>
              <a:rPr lang="nl-NL" altLang="nl-NL" sz="3000" dirty="0" err="1" smtClean="0"/>
              <a:t>Vygotsky</a:t>
            </a:r>
            <a:r>
              <a:rPr lang="nl-NL" altLang="nl-NL" sz="3000" dirty="0" smtClean="0"/>
              <a:t>, </a:t>
            </a:r>
            <a:r>
              <a:rPr lang="nl-NL" altLang="nl-NL" sz="3000" dirty="0"/>
              <a:t>1986)</a:t>
            </a:r>
          </a:p>
          <a:p>
            <a:pPr>
              <a:lnSpc>
                <a:spcPct val="90000"/>
              </a:lnSpc>
            </a:pPr>
            <a:endParaRPr lang="nl-NL" altLang="nl-NL" sz="3000" dirty="0"/>
          </a:p>
          <a:p>
            <a:pPr>
              <a:lnSpc>
                <a:spcPct val="90000"/>
              </a:lnSpc>
              <a:buFont typeface="Wingdings" pitchFamily="2" charset="2"/>
              <a:buNone/>
            </a:pPr>
            <a:endParaRPr lang="nl-NL" altLang="nl-NL" sz="3000" dirty="0"/>
          </a:p>
          <a:p>
            <a:pPr>
              <a:lnSpc>
                <a:spcPct val="90000"/>
              </a:lnSpc>
            </a:pPr>
            <a:endParaRPr lang="nl-NL" altLang="nl-NL" b="1" dirty="0"/>
          </a:p>
          <a:p>
            <a:pPr>
              <a:lnSpc>
                <a:spcPct val="90000"/>
              </a:lnSpc>
              <a:buFont typeface="Wingdings" pitchFamily="2" charset="2"/>
              <a:buNone/>
            </a:pPr>
            <a:endParaRPr lang="nl-NL" altLang="nl-NL" b="1" dirty="0"/>
          </a:p>
        </p:txBody>
      </p:sp>
    </p:spTree>
    <p:extLst>
      <p:ext uri="{BB962C8B-B14F-4D97-AF65-F5344CB8AC3E}">
        <p14:creationId xmlns:p14="http://schemas.microsoft.com/office/powerpoint/2010/main" val="99770783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smtClean="0">
                <a:solidFill>
                  <a:schemeClr val="tx1"/>
                </a:solidFill>
              </a:rPr>
              <a:t>Taal nodig bij rekenen om…</a:t>
            </a:r>
            <a:endParaRPr lang="nl-NL" dirty="0">
              <a:solidFill>
                <a:schemeClr val="tx1"/>
              </a:solidFill>
            </a:endParaRPr>
          </a:p>
        </p:txBody>
      </p:sp>
      <p:sp>
        <p:nvSpPr>
          <p:cNvPr id="3" name="Content Placeholder 2"/>
          <p:cNvSpPr>
            <a:spLocks noGrp="1"/>
          </p:cNvSpPr>
          <p:nvPr>
            <p:ph idx="1"/>
          </p:nvPr>
        </p:nvSpPr>
        <p:spPr>
          <a:xfrm>
            <a:off x="457200" y="1600200"/>
            <a:ext cx="8435280" cy="5257800"/>
          </a:xfrm>
        </p:spPr>
        <p:txBody>
          <a:bodyPr>
            <a:noAutofit/>
          </a:bodyPr>
          <a:lstStyle/>
          <a:p>
            <a:r>
              <a:rPr lang="nl-NL" sz="2300" dirty="0" smtClean="0"/>
              <a:t>te </a:t>
            </a:r>
            <a:r>
              <a:rPr lang="nl-NL" sz="2300" dirty="0"/>
              <a:t>kunnen </a:t>
            </a:r>
            <a:r>
              <a:rPr lang="nl-NL" sz="2300" b="1" dirty="0"/>
              <a:t>begrijpen</a:t>
            </a:r>
            <a:endParaRPr lang="nl-NL" sz="2300" dirty="0"/>
          </a:p>
          <a:p>
            <a:pPr marL="0" indent="0">
              <a:buNone/>
            </a:pPr>
            <a:r>
              <a:rPr lang="nl-NL" sz="2300" dirty="0"/>
              <a:t>	</a:t>
            </a:r>
            <a:r>
              <a:rPr lang="nl-NL" sz="2300" b="1" dirty="0" smtClean="0">
                <a:solidFill>
                  <a:srgbClr val="00B050"/>
                </a:solidFill>
              </a:rPr>
              <a:t>*</a:t>
            </a:r>
            <a:r>
              <a:rPr lang="nl-NL" sz="2300" dirty="0" smtClean="0"/>
              <a:t> </a:t>
            </a:r>
            <a:r>
              <a:rPr lang="nl-NL" sz="2300" u="sng" dirty="0"/>
              <a:t>geschreven taal </a:t>
            </a:r>
            <a:r>
              <a:rPr lang="nl-NL" sz="2300" dirty="0"/>
              <a:t>(methode, website, toetsen, </a:t>
            </a:r>
            <a:endParaRPr lang="nl-NL" sz="2300" dirty="0" smtClean="0"/>
          </a:p>
          <a:p>
            <a:pPr marL="0" indent="0">
              <a:buNone/>
            </a:pPr>
            <a:r>
              <a:rPr lang="nl-NL" sz="2300" dirty="0"/>
              <a:t> </a:t>
            </a:r>
            <a:r>
              <a:rPr lang="nl-NL" sz="2300" dirty="0" smtClean="0"/>
              <a:t>	  wat de leerkracht </a:t>
            </a:r>
            <a:r>
              <a:rPr lang="nl-NL" sz="2300" dirty="0"/>
              <a:t>schrijft op het bord)</a:t>
            </a:r>
          </a:p>
          <a:p>
            <a:pPr marL="0" indent="0">
              <a:buNone/>
            </a:pPr>
            <a:r>
              <a:rPr lang="nl-NL" sz="2300" dirty="0"/>
              <a:t>	</a:t>
            </a:r>
            <a:r>
              <a:rPr lang="nl-NL" sz="2300" b="1" dirty="0">
                <a:solidFill>
                  <a:srgbClr val="00B050"/>
                </a:solidFill>
              </a:rPr>
              <a:t>*</a:t>
            </a:r>
            <a:r>
              <a:rPr lang="nl-NL" sz="2300" dirty="0"/>
              <a:t> </a:t>
            </a:r>
            <a:r>
              <a:rPr lang="nl-NL" sz="2300" u="sng" dirty="0"/>
              <a:t>mondelinge taal </a:t>
            </a:r>
            <a:r>
              <a:rPr lang="nl-NL" sz="2300" dirty="0"/>
              <a:t>(wat de leerkracht en andere </a:t>
            </a:r>
            <a:endParaRPr lang="nl-NL" sz="2300" dirty="0" smtClean="0"/>
          </a:p>
          <a:p>
            <a:pPr marL="0" indent="0">
              <a:buNone/>
            </a:pPr>
            <a:r>
              <a:rPr lang="nl-NL" sz="2300" dirty="0"/>
              <a:t>	</a:t>
            </a:r>
            <a:r>
              <a:rPr lang="nl-NL" sz="2300" dirty="0" smtClean="0"/>
              <a:t>  leerlingen zeggen)</a:t>
            </a:r>
          </a:p>
          <a:p>
            <a:pPr marL="0" indent="0">
              <a:buNone/>
            </a:pPr>
            <a:endParaRPr lang="nl-NL" sz="1000" dirty="0"/>
          </a:p>
          <a:p>
            <a:r>
              <a:rPr lang="nl-NL" sz="2300" dirty="0" smtClean="0"/>
              <a:t>te </a:t>
            </a:r>
            <a:r>
              <a:rPr lang="nl-NL" sz="2300" dirty="0"/>
              <a:t>kunnen </a:t>
            </a:r>
            <a:r>
              <a:rPr lang="nl-NL" sz="2300" b="1" dirty="0"/>
              <a:t>spreken en schrijven</a:t>
            </a:r>
            <a:endParaRPr lang="nl-NL" sz="2300" dirty="0"/>
          </a:p>
          <a:p>
            <a:pPr marL="0" indent="0">
              <a:buNone/>
            </a:pPr>
            <a:r>
              <a:rPr lang="nl-NL" sz="2300" dirty="0"/>
              <a:t>	</a:t>
            </a:r>
            <a:r>
              <a:rPr lang="nl-NL" sz="2300" b="1" dirty="0">
                <a:solidFill>
                  <a:srgbClr val="00B050"/>
                </a:solidFill>
              </a:rPr>
              <a:t>*</a:t>
            </a:r>
            <a:r>
              <a:rPr lang="nl-NL" sz="2300" dirty="0"/>
              <a:t> spreken (meedoen </a:t>
            </a:r>
            <a:r>
              <a:rPr lang="nl-NL" sz="2300" dirty="0" smtClean="0"/>
              <a:t>in </a:t>
            </a:r>
            <a:r>
              <a:rPr lang="nl-NL" sz="2300" dirty="0"/>
              <a:t>de rekenles)</a:t>
            </a:r>
          </a:p>
          <a:p>
            <a:pPr marL="0" indent="0">
              <a:buNone/>
            </a:pPr>
            <a:r>
              <a:rPr lang="nl-NL" sz="2300" dirty="0"/>
              <a:t>	</a:t>
            </a:r>
            <a:r>
              <a:rPr lang="nl-NL" sz="2300" b="1" dirty="0" smtClean="0">
                <a:solidFill>
                  <a:srgbClr val="00B050"/>
                </a:solidFill>
              </a:rPr>
              <a:t>*</a:t>
            </a:r>
            <a:r>
              <a:rPr lang="nl-NL" sz="2300" dirty="0" smtClean="0"/>
              <a:t> </a:t>
            </a:r>
            <a:r>
              <a:rPr lang="nl-NL" sz="2300" dirty="0"/>
              <a:t>schrijven (wiskundige notities kunnen maken </a:t>
            </a:r>
            <a:endParaRPr lang="nl-NL" sz="2300" dirty="0" smtClean="0"/>
          </a:p>
          <a:p>
            <a:pPr marL="0" indent="0">
              <a:buNone/>
            </a:pPr>
            <a:r>
              <a:rPr lang="nl-NL" sz="2300" dirty="0"/>
              <a:t>	</a:t>
            </a:r>
            <a:r>
              <a:rPr lang="nl-NL" sz="2300" dirty="0" smtClean="0"/>
              <a:t>  en strategieën </a:t>
            </a:r>
            <a:r>
              <a:rPr lang="nl-NL" sz="2300" dirty="0"/>
              <a:t>kunnen verwoorden)</a:t>
            </a:r>
          </a:p>
          <a:p>
            <a:endParaRPr lang="nl-NL" sz="1000" dirty="0"/>
          </a:p>
          <a:p>
            <a:pPr marL="0" indent="0">
              <a:buNone/>
            </a:pPr>
            <a:r>
              <a:rPr lang="nl-NL" sz="2300" b="1" i="1" dirty="0" smtClean="0"/>
              <a:t>Dus</a:t>
            </a:r>
            <a:r>
              <a:rPr lang="nl-NL" sz="2300" b="1" i="1" dirty="0"/>
              <a:t>:</a:t>
            </a:r>
            <a:r>
              <a:rPr lang="nl-NL" sz="2300" dirty="0"/>
              <a:t> voor alle leerlingen is aandacht voor </a:t>
            </a:r>
            <a:r>
              <a:rPr lang="nl-NL" sz="2300" dirty="0" smtClean="0"/>
              <a:t>‘taal </a:t>
            </a:r>
            <a:r>
              <a:rPr lang="nl-NL" sz="2300" dirty="0"/>
              <a:t>van het </a:t>
            </a:r>
            <a:r>
              <a:rPr lang="nl-NL" sz="2300" dirty="0" smtClean="0"/>
              <a:t>vak’ </a:t>
            </a:r>
            <a:r>
              <a:rPr lang="nl-NL" sz="2300" dirty="0"/>
              <a:t>essentieel om toegang te krijgen tot rekenen-wiskunde</a:t>
            </a:r>
            <a:r>
              <a:rPr lang="nl-NL" sz="2300" dirty="0" smtClean="0"/>
              <a:t>.</a:t>
            </a:r>
            <a:endParaRPr lang="nl-NL" sz="2300" dirty="0"/>
          </a:p>
        </p:txBody>
      </p:sp>
    </p:spTree>
    <p:extLst>
      <p:ext uri="{BB962C8B-B14F-4D97-AF65-F5344CB8AC3E}">
        <p14:creationId xmlns:p14="http://schemas.microsoft.com/office/powerpoint/2010/main" val="1721726147"/>
      </p:ext>
    </p:extLst>
  </p:cSld>
  <p:clrMapOvr>
    <a:masterClrMapping/>
  </p:clrMapOvr>
  <p:timing>
    <p:tnLst>
      <p:par>
        <p:cTn id="1" dur="indefinite" restart="never" nodeType="tmRoot"/>
      </p:par>
    </p:tnLst>
  </p:timing>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ucida Sans Unicode 2">
      <a:majorFont>
        <a:latin typeface="Lucida Sans Unicode"/>
        <a:ea typeface=""/>
        <a:cs typeface=""/>
      </a:majorFont>
      <a:minorFont>
        <a:latin typeface="Lucida Sans Unicode"/>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475</TotalTime>
  <Words>2302</Words>
  <Application>Microsoft Office PowerPoint</Application>
  <PresentationFormat>Diavoorstelling (4:3)</PresentationFormat>
  <Paragraphs>197</Paragraphs>
  <Slides>19</Slides>
  <Notes>19</Notes>
  <HiddenSlides>0</HiddenSlides>
  <MMClips>1</MMClips>
  <ScaleCrop>false</ScaleCrop>
  <HeadingPairs>
    <vt:vector size="6" baseType="variant">
      <vt:variant>
        <vt:lpstr>Gebruikte lettertypen</vt:lpstr>
      </vt:variant>
      <vt:variant>
        <vt:i4>8</vt:i4>
      </vt:variant>
      <vt:variant>
        <vt:lpstr>Thema</vt:lpstr>
      </vt:variant>
      <vt:variant>
        <vt:i4>1</vt:i4>
      </vt:variant>
      <vt:variant>
        <vt:lpstr>Diatitels</vt:lpstr>
      </vt:variant>
      <vt:variant>
        <vt:i4>19</vt:i4>
      </vt:variant>
    </vt:vector>
  </HeadingPairs>
  <TitlesOfParts>
    <vt:vector size="28" baseType="lpstr">
      <vt:lpstr>Arial</vt:lpstr>
      <vt:lpstr>Calibri</vt:lpstr>
      <vt:lpstr>Lucida Sans Unicode</vt:lpstr>
      <vt:lpstr>Osaka</vt:lpstr>
      <vt:lpstr>Times</vt:lpstr>
      <vt:lpstr>Times New Roman</vt:lpstr>
      <vt:lpstr>Verdana</vt:lpstr>
      <vt:lpstr>Wingdings</vt:lpstr>
      <vt:lpstr>Kantoorthema</vt:lpstr>
      <vt:lpstr>Nascholing TRaP bijeenkomst 1:  Taal in de reken-wiskundeles</vt:lpstr>
      <vt:lpstr>Programma</vt:lpstr>
      <vt:lpstr>Opgave uit de praktijk</vt:lpstr>
      <vt:lpstr>Onderwijsinspectie over taal in de reken-wiskundeles...:</vt:lpstr>
      <vt:lpstr>Interview een (nieuwe) collega!</vt:lpstr>
      <vt:lpstr>Filmfragment: coördinaten</vt:lpstr>
      <vt:lpstr>De praktijk van het reken-wiskundeonderwijs…:</vt:lpstr>
      <vt:lpstr>Functies van taal in de klas</vt:lpstr>
      <vt:lpstr>Taal nodig bij rekenen om…</vt:lpstr>
      <vt:lpstr>Taal in de reken-wiskundeles</vt:lpstr>
      <vt:lpstr>Om welke taal gaat het?</vt:lpstr>
      <vt:lpstr>   Een voorbeeld: taal in de Rekenmethode    Welke soorten taal staan in deze opgave? Denk aan woorden en formuleringen. </vt:lpstr>
      <vt:lpstr>Woorden en formuleringen in de wasmiddelopgave</vt:lpstr>
      <vt:lpstr> Wat zijn mogelijke obstakels in de wasmiddelopgave? </vt:lpstr>
      <vt:lpstr> Mogelijke obstakels in de wasmiddelopgave</vt:lpstr>
      <vt:lpstr>Meer weten over taal in contextrijke opgaven?</vt:lpstr>
      <vt:lpstr>Verken de taal in de eigen rekenmethode: kies een rekenopgave</vt:lpstr>
      <vt:lpstr>Praktische zaken</vt:lpstr>
      <vt:lpstr>Huiswerk bijeenkomst 2 </vt:lpstr>
    </vt:vector>
  </TitlesOfParts>
  <Company>Saxion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Karin Welman</dc:creator>
  <cp:lastModifiedBy>Ronald  Keijzer</cp:lastModifiedBy>
  <cp:revision>174</cp:revision>
  <cp:lastPrinted>2013-10-29T14:59:13Z</cp:lastPrinted>
  <dcterms:created xsi:type="dcterms:W3CDTF">2012-10-09T15:00:04Z</dcterms:created>
  <dcterms:modified xsi:type="dcterms:W3CDTF">2016-12-21T13:47:51Z</dcterms:modified>
</cp:coreProperties>
</file>